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102" autoAdjust="0"/>
    <p:restoredTop sz="94660"/>
  </p:normalViewPr>
  <p:slideViewPr>
    <p:cSldViewPr snapToGrid="0">
      <p:cViewPr>
        <p:scale>
          <a:sx n="100" d="100"/>
          <a:sy n="100" d="100"/>
        </p:scale>
        <p:origin x="1112" y="6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24/04/2020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1204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24/04/2020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516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24/04/2020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7270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24/04/2020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4945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24/04/2020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0150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24/04/2020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8092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24/04/2020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429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24/04/2020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0824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24/04/2020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3967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24/04/2020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8139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24/04/2020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9843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0921F9-31EC-4E26-8B7E-93DA946311F2}" type="datetimeFigureOut">
              <a:rPr lang="en-GB" smtClean="0"/>
              <a:t>24/04/2020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4026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Relationship Id="rId3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47126" y="122462"/>
            <a:ext cx="3122568" cy="830997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latin typeface="Comic Sans MS" panose="030F0702030302020204" pitchFamily="66" charset="0"/>
              </a:rPr>
              <a:t>Year 4</a:t>
            </a:r>
            <a:endParaRPr lang="en-GB" sz="1600" dirty="0" smtClean="0">
              <a:latin typeface="Comic Sans MS" panose="030F0702030302020204" pitchFamily="66" charset="0"/>
            </a:endParaRPr>
          </a:p>
          <a:p>
            <a:pPr algn="ctr"/>
            <a:r>
              <a:rPr lang="en-GB" sz="1600" dirty="0" smtClean="0">
                <a:latin typeface="Comic Sans MS" panose="030F0702030302020204" pitchFamily="66" charset="0"/>
              </a:rPr>
              <a:t>Computing</a:t>
            </a:r>
          </a:p>
          <a:p>
            <a:pPr algn="ctr"/>
            <a:r>
              <a:rPr lang="en-GB" sz="1600" dirty="0" smtClean="0">
                <a:latin typeface="Comic Sans MS" panose="030F0702030302020204" pitchFamily="66" charset="0"/>
              </a:rPr>
              <a:t>Spring</a:t>
            </a:r>
            <a:r>
              <a:rPr lang="en-GB" sz="1600" dirty="0" smtClean="0">
                <a:latin typeface="Comic Sans MS" panose="030F0702030302020204" pitchFamily="66" charset="0"/>
              </a:rPr>
              <a:t> </a:t>
            </a:r>
            <a:r>
              <a:rPr lang="en-GB" sz="1600" dirty="0" smtClean="0">
                <a:latin typeface="Comic Sans MS" panose="030F0702030302020204" pitchFamily="66" charset="0"/>
              </a:rPr>
              <a:t>Term 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7144612"/>
              </p:ext>
            </p:extLst>
          </p:nvPr>
        </p:nvGraphicFramePr>
        <p:xfrm>
          <a:off x="5448300" y="141845"/>
          <a:ext cx="6538954" cy="6483513"/>
        </p:xfrm>
        <a:graphic>
          <a:graphicData uri="http://schemas.openxmlformats.org/drawingml/2006/table">
            <a:tbl>
              <a:tblPr firstRow="1" bandRow="1"/>
              <a:tblGrid>
                <a:gridCol w="1311119"/>
                <a:gridCol w="5227835"/>
              </a:tblGrid>
              <a:tr h="518555">
                <a:tc gridSpan="2">
                  <a:txBody>
                    <a:bodyPr/>
                    <a:lstStyle/>
                    <a:p>
                      <a:pPr algn="ctr"/>
                      <a:r>
                        <a:rPr lang="en-GB" sz="1600" b="0" u="none" dirty="0" smtClean="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rPr>
                        <a:t>Key Vocabulary</a:t>
                      </a:r>
                      <a:endParaRPr lang="en-GB" sz="1600" b="0" u="none" dirty="0">
                        <a:solidFill>
                          <a:schemeClr val="bg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598933">
                <a:tc>
                  <a:txBody>
                    <a:bodyPr/>
                    <a:lstStyle/>
                    <a:p>
                      <a:pPr algn="l"/>
                      <a:r>
                        <a:rPr lang="en-GB" sz="1200" b="0" dirty="0" smtClean="0">
                          <a:latin typeface="Comic Sans MS"/>
                          <a:cs typeface="Comic Sans MS"/>
                        </a:rPr>
                        <a:t>Computer Virus</a:t>
                      </a:r>
                      <a:endParaRPr lang="en-GB" sz="1200" b="0" dirty="0">
                        <a:latin typeface="Comic Sans MS"/>
                        <a:cs typeface="Comic Sans MS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kern="1200" dirty="0" smtClean="0">
                          <a:solidFill>
                            <a:schemeClr val="tx1"/>
                          </a:solidFill>
                          <a:effectLst/>
                          <a:latin typeface="Comic Sans MS"/>
                          <a:ea typeface="+mn-ea"/>
                          <a:cs typeface="Comic Sans MS"/>
                        </a:rPr>
                        <a:t>A piece of code which can copy itself and typically has a damaging effect on the device, such as corrupting the system or destroying data.</a:t>
                      </a:r>
                    </a:p>
                  </a:txBody>
                  <a:tcPr/>
                </a:tc>
              </a:tr>
              <a:tr h="598933">
                <a:tc>
                  <a:txBody>
                    <a:bodyPr/>
                    <a:lstStyle/>
                    <a:p>
                      <a:pPr algn="l"/>
                      <a:r>
                        <a:rPr lang="en-GB" sz="1200" b="0" dirty="0" smtClean="0">
                          <a:latin typeface="Comic Sans MS"/>
                          <a:cs typeface="Comic Sans MS"/>
                        </a:rPr>
                        <a:t>Cookies</a:t>
                      </a:r>
                      <a:endParaRPr lang="en-GB" sz="1200" b="0" dirty="0">
                        <a:latin typeface="Comic Sans MS"/>
                        <a:cs typeface="Comic Sans MS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 smtClean="0">
                          <a:solidFill>
                            <a:schemeClr val="tx1"/>
                          </a:solidFill>
                          <a:effectLst/>
                          <a:latin typeface="Comic Sans MS"/>
                          <a:ea typeface="+mn-ea"/>
                          <a:cs typeface="Comic Sans MS"/>
                        </a:rPr>
                        <a:t>A small amount of data generated by a website and saved by a web browser. Its purpose is to remember information about the user.</a:t>
                      </a:r>
                    </a:p>
                  </a:txBody>
                  <a:tcPr/>
                </a:tc>
              </a:tr>
              <a:tr h="498347"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Comic Sans MS"/>
                          <a:cs typeface="Comic Sans MS"/>
                        </a:rPr>
                        <a:t>Copyright</a:t>
                      </a:r>
                      <a:endParaRPr lang="en-GB" sz="1200" dirty="0">
                        <a:latin typeface="Comic Sans MS"/>
                        <a:cs typeface="Comic Sans MS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 smtClean="0">
                          <a:solidFill>
                            <a:schemeClr val="tx1"/>
                          </a:solidFill>
                          <a:effectLst/>
                          <a:latin typeface="Comic Sans MS"/>
                          <a:ea typeface="+mn-ea"/>
                          <a:cs typeface="Comic Sans MS"/>
                        </a:rPr>
                        <a:t>When the rights to something belong to a specific person.</a:t>
                      </a:r>
                    </a:p>
                  </a:txBody>
                  <a:tcPr/>
                </a:tc>
              </a:tr>
              <a:tr h="598933">
                <a:tc>
                  <a:txBody>
                    <a:bodyPr/>
                    <a:lstStyle/>
                    <a:p>
                      <a:pPr algn="l"/>
                      <a:r>
                        <a:rPr lang="en-GB" sz="1200" b="0" dirty="0" smtClean="0">
                          <a:latin typeface="Comic Sans MS"/>
                          <a:cs typeface="Comic Sans MS"/>
                        </a:rPr>
                        <a:t>Digital Footprint</a:t>
                      </a:r>
                      <a:endParaRPr lang="en-GB" sz="1200" b="0" dirty="0">
                        <a:latin typeface="Comic Sans MS"/>
                        <a:cs typeface="Comic Sans MS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 smtClean="0">
                          <a:solidFill>
                            <a:schemeClr val="tx1"/>
                          </a:solidFill>
                          <a:effectLst/>
                          <a:latin typeface="Comic Sans MS"/>
                          <a:ea typeface="+mn-ea"/>
                          <a:cs typeface="Comic Sans MS"/>
                        </a:rPr>
                        <a:t>The information about a person that exists on the Internet as a result of their online activity.</a:t>
                      </a:r>
                    </a:p>
                  </a:txBody>
                  <a:tcPr/>
                </a:tc>
              </a:tr>
              <a:tr h="586217">
                <a:tc>
                  <a:txBody>
                    <a:bodyPr/>
                    <a:lstStyle/>
                    <a:p>
                      <a:pPr algn="l"/>
                      <a:r>
                        <a:rPr lang="en-GB" sz="1200" b="0" dirty="0" smtClean="0">
                          <a:latin typeface="Comic Sans MS"/>
                          <a:cs typeface="Comic Sans MS"/>
                        </a:rPr>
                        <a:t>Email</a:t>
                      </a:r>
                      <a:endParaRPr lang="en-GB" sz="1200" b="0" dirty="0">
                        <a:latin typeface="Comic Sans MS"/>
                        <a:cs typeface="Comic Sans MS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 smtClean="0">
                          <a:solidFill>
                            <a:schemeClr val="tx1"/>
                          </a:solidFill>
                          <a:effectLst/>
                          <a:latin typeface="Comic Sans MS"/>
                          <a:ea typeface="+mn-ea"/>
                          <a:cs typeface="Comic Sans MS"/>
                        </a:rPr>
                        <a:t>Messages sent by electronic means from one device to one or more people.</a:t>
                      </a:r>
                    </a:p>
                  </a:txBody>
                  <a:tcPr/>
                </a:tc>
              </a:tr>
              <a:tr h="605569">
                <a:tc>
                  <a:txBody>
                    <a:bodyPr/>
                    <a:lstStyle/>
                    <a:p>
                      <a:pPr algn="l"/>
                      <a:r>
                        <a:rPr lang="en-GB" sz="1200" b="0" dirty="0" smtClean="0">
                          <a:latin typeface="Comic Sans MS"/>
                          <a:cs typeface="Comic Sans MS"/>
                        </a:rPr>
                        <a:t>Identity Theft</a:t>
                      </a:r>
                      <a:endParaRPr lang="en-GB" sz="1200" b="0" dirty="0">
                        <a:latin typeface="Comic Sans MS"/>
                        <a:cs typeface="Comic Sans MS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 smtClean="0">
                          <a:solidFill>
                            <a:schemeClr val="tx1"/>
                          </a:solidFill>
                          <a:effectLst/>
                          <a:latin typeface="Comic Sans MS"/>
                          <a:ea typeface="+mn-ea"/>
                          <a:cs typeface="Comic Sans MS"/>
                        </a:rPr>
                        <a:t>When a person pretends to be someone else.</a:t>
                      </a:r>
                    </a:p>
                  </a:txBody>
                  <a:tcPr/>
                </a:tc>
              </a:tr>
              <a:tr h="598933">
                <a:tc>
                  <a:txBody>
                    <a:bodyPr/>
                    <a:lstStyle/>
                    <a:p>
                      <a:pPr algn="l"/>
                      <a:r>
                        <a:rPr lang="en-GB" sz="1200" b="0" dirty="0" smtClean="0">
                          <a:latin typeface="Comic Sans MS"/>
                          <a:cs typeface="Comic Sans MS"/>
                        </a:rPr>
                        <a:t>Malware</a:t>
                      </a:r>
                      <a:endParaRPr lang="en-GB" sz="1200" b="0" dirty="0">
                        <a:latin typeface="Comic Sans MS"/>
                        <a:cs typeface="Comic Sans MS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 smtClean="0">
                          <a:solidFill>
                            <a:schemeClr val="tx1"/>
                          </a:solidFill>
                          <a:effectLst/>
                          <a:latin typeface="Comic Sans MS"/>
                          <a:ea typeface="+mn-ea"/>
                          <a:cs typeface="Comic Sans MS"/>
                        </a:rPr>
                        <a:t>Software that is specifically designed to disrupt, damage, or gain unauthorized access to a computer system.</a:t>
                      </a:r>
                    </a:p>
                  </a:txBody>
                  <a:tcPr/>
                </a:tc>
              </a:tr>
              <a:tr h="598933">
                <a:tc>
                  <a:txBody>
                    <a:bodyPr/>
                    <a:lstStyle/>
                    <a:p>
                      <a:pPr algn="l"/>
                      <a:r>
                        <a:rPr lang="en-GB" sz="1200" b="0" dirty="0" smtClean="0">
                          <a:latin typeface="Comic Sans MS"/>
                          <a:cs typeface="Comic Sans MS"/>
                        </a:rPr>
                        <a:t>Phishing</a:t>
                      </a:r>
                      <a:endParaRPr lang="en-GB" sz="1200" b="0" dirty="0">
                        <a:latin typeface="Comic Sans MS"/>
                        <a:cs typeface="Comic Sans MS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 smtClean="0">
                          <a:solidFill>
                            <a:schemeClr val="tx1"/>
                          </a:solidFill>
                          <a:effectLst/>
                          <a:latin typeface="Comic Sans MS"/>
                          <a:ea typeface="+mn-ea"/>
                          <a:cs typeface="Comic Sans MS"/>
                        </a:rPr>
                        <a:t>Practice of sending email pretending to be from reputable companies in order to persuade individuals to reveal personal information, such as passwords and credit cards numbers. </a:t>
                      </a:r>
                    </a:p>
                  </a:txBody>
                  <a:tcPr/>
                </a:tc>
              </a:tr>
              <a:tr h="598933">
                <a:tc>
                  <a:txBody>
                    <a:bodyPr/>
                    <a:lstStyle/>
                    <a:p>
                      <a:pPr algn="l"/>
                      <a:r>
                        <a:rPr lang="en-GB" sz="1200" b="0" dirty="0" smtClean="0">
                          <a:latin typeface="Comic Sans MS"/>
                          <a:cs typeface="Comic Sans MS"/>
                        </a:rPr>
                        <a:t>Plagiarism</a:t>
                      </a:r>
                      <a:endParaRPr lang="en-GB" sz="1200" b="0" dirty="0">
                        <a:latin typeface="Comic Sans MS"/>
                        <a:cs typeface="Comic Sans MS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 smtClean="0">
                          <a:solidFill>
                            <a:schemeClr val="tx1"/>
                          </a:solidFill>
                          <a:effectLst/>
                          <a:latin typeface="Comic Sans MS"/>
                          <a:ea typeface="+mn-ea"/>
                          <a:cs typeface="Comic Sans MS"/>
                        </a:rPr>
                        <a:t>When you use someone else's words or ideas and pass them off as your own.</a:t>
                      </a:r>
                    </a:p>
                  </a:txBody>
                  <a:tcPr/>
                </a:tc>
              </a:tr>
              <a:tr h="598933">
                <a:tc>
                  <a:txBody>
                    <a:bodyPr/>
                    <a:lstStyle/>
                    <a:p>
                      <a:pPr algn="l"/>
                      <a:r>
                        <a:rPr lang="en-GB" sz="1200" b="0" dirty="0" smtClean="0">
                          <a:latin typeface="Comic Sans MS"/>
                          <a:cs typeface="Comic Sans MS"/>
                        </a:rPr>
                        <a:t>Spam</a:t>
                      </a:r>
                      <a:endParaRPr lang="en-GB" sz="1200" b="0" dirty="0">
                        <a:latin typeface="Comic Sans MS"/>
                        <a:cs typeface="Comic Sans MS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 smtClean="0">
                          <a:solidFill>
                            <a:schemeClr val="tx1"/>
                          </a:solidFill>
                          <a:effectLst/>
                          <a:latin typeface="Comic Sans MS"/>
                          <a:ea typeface="+mn-ea"/>
                          <a:cs typeface="Comic Sans MS"/>
                        </a:rPr>
                        <a:t>Messages sent over the internet, typically to many users, for the purposes of advertising, phishing or spreading</a:t>
                      </a:r>
                      <a:r>
                        <a:rPr lang="en-GB" sz="1200" kern="1200" baseline="0" dirty="0" smtClean="0">
                          <a:solidFill>
                            <a:schemeClr val="tx1"/>
                          </a:solidFill>
                          <a:effectLst/>
                          <a:latin typeface="Comic Sans MS"/>
                          <a:ea typeface="+mn-ea"/>
                          <a:cs typeface="Comic Sans MS"/>
                        </a:rPr>
                        <a:t> malware. </a:t>
                      </a:r>
                      <a:endParaRPr lang="en-GB" sz="1200" kern="1200" dirty="0" smtClean="0">
                        <a:solidFill>
                          <a:schemeClr val="tx1"/>
                        </a:solidFill>
                        <a:effectLst/>
                        <a:latin typeface="Comic Sans MS"/>
                        <a:ea typeface="+mn-ea"/>
                        <a:cs typeface="Comic Sans MS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992" t="29376" r="26024" b="23044"/>
          <a:stretch/>
        </p:blipFill>
        <p:spPr>
          <a:xfrm>
            <a:off x="138566" y="0"/>
            <a:ext cx="1080451" cy="1104283"/>
          </a:xfrm>
          <a:prstGeom prst="rect">
            <a:avLst/>
          </a:prstGeom>
        </p:spPr>
      </p:pic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26462" y="1499360"/>
            <a:ext cx="5144038" cy="2805940"/>
          </a:xfrm>
          <a:prstGeom prst="roundRect">
            <a:avLst>
              <a:gd name="adj" fmla="val 9174"/>
            </a:avLst>
          </a:prstGeom>
          <a:ln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70000"/>
              </a:lnSpc>
              <a:spcAft>
                <a:spcPts val="800"/>
              </a:spcAft>
            </a:pPr>
            <a:r>
              <a:rPr lang="en-GB" sz="1200" dirty="0">
                <a:latin typeface="Comic Sans MS"/>
                <a:ea typeface="Calibri"/>
                <a:cs typeface="Comic Sans MS"/>
              </a:rPr>
              <a:t>To understand how children can protect themselves from </a:t>
            </a:r>
            <a:r>
              <a:rPr lang="en-GB" sz="1200" dirty="0" smtClean="0">
                <a:latin typeface="Comic Sans MS"/>
                <a:ea typeface="Calibri"/>
                <a:cs typeface="Comic Sans MS"/>
              </a:rPr>
              <a:t>online identity theft.</a:t>
            </a:r>
          </a:p>
          <a:p>
            <a:pPr>
              <a:lnSpc>
                <a:spcPct val="70000"/>
              </a:lnSpc>
              <a:spcAft>
                <a:spcPts val="800"/>
              </a:spcAft>
            </a:pPr>
            <a:r>
              <a:rPr lang="en-GB" sz="1200" dirty="0" smtClean="0">
                <a:latin typeface="Comic Sans MS"/>
                <a:ea typeface="Calibri"/>
                <a:cs typeface="Comic Sans MS"/>
              </a:rPr>
              <a:t>Understand </a:t>
            </a:r>
            <a:r>
              <a:rPr lang="en-GB" sz="1200" dirty="0">
                <a:latin typeface="Comic Sans MS"/>
                <a:ea typeface="Calibri"/>
                <a:cs typeface="Comic Sans MS"/>
              </a:rPr>
              <a:t>that information put online leaves a digital footprint </a:t>
            </a:r>
            <a:r>
              <a:rPr lang="en-GB" sz="1200" dirty="0" smtClean="0">
                <a:latin typeface="Comic Sans MS"/>
                <a:ea typeface="Calibri"/>
                <a:cs typeface="Comic Sans MS"/>
              </a:rPr>
              <a:t>or trail </a:t>
            </a:r>
            <a:r>
              <a:rPr lang="en-GB" sz="1200" dirty="0">
                <a:latin typeface="Comic Sans MS"/>
                <a:ea typeface="Calibri"/>
                <a:cs typeface="Comic Sans MS"/>
              </a:rPr>
              <a:t>and </a:t>
            </a:r>
            <a:r>
              <a:rPr lang="en-GB" sz="1200" dirty="0" smtClean="0">
                <a:latin typeface="Comic Sans MS"/>
                <a:ea typeface="Calibri"/>
                <a:cs typeface="Comic Sans MS"/>
              </a:rPr>
              <a:t>that this </a:t>
            </a:r>
            <a:r>
              <a:rPr lang="en-GB" sz="1200" dirty="0">
                <a:latin typeface="Comic Sans MS"/>
                <a:ea typeface="Calibri"/>
                <a:cs typeface="Comic Sans MS"/>
              </a:rPr>
              <a:t>can aid identity theft.</a:t>
            </a:r>
          </a:p>
          <a:p>
            <a:pPr>
              <a:lnSpc>
                <a:spcPct val="70000"/>
              </a:lnSpc>
              <a:spcAft>
                <a:spcPts val="800"/>
              </a:spcAft>
            </a:pPr>
            <a:r>
              <a:rPr lang="en-GB" sz="1200" dirty="0">
                <a:latin typeface="Comic Sans MS"/>
                <a:ea typeface="Calibri"/>
                <a:cs typeface="Comic Sans MS"/>
              </a:rPr>
              <a:t>To Identify the risks and benefits of installing software including apps.</a:t>
            </a:r>
          </a:p>
          <a:p>
            <a:pPr>
              <a:lnSpc>
                <a:spcPct val="70000"/>
              </a:lnSpc>
              <a:spcAft>
                <a:spcPts val="800"/>
              </a:spcAft>
            </a:pPr>
            <a:r>
              <a:rPr lang="en-GB" sz="1200" dirty="0">
                <a:latin typeface="Comic Sans MS"/>
                <a:ea typeface="Calibri"/>
                <a:cs typeface="Comic Sans MS"/>
              </a:rPr>
              <a:t>To understand that copying the work of others and presenting it </a:t>
            </a:r>
            <a:r>
              <a:rPr lang="en-GB" sz="1200" dirty="0" smtClean="0">
                <a:latin typeface="Comic Sans MS"/>
                <a:ea typeface="Calibri"/>
                <a:cs typeface="Comic Sans MS"/>
              </a:rPr>
              <a:t>as their </a:t>
            </a:r>
            <a:r>
              <a:rPr lang="en-GB" sz="1200" dirty="0">
                <a:latin typeface="Comic Sans MS"/>
                <a:ea typeface="Calibri"/>
                <a:cs typeface="Comic Sans MS"/>
              </a:rPr>
              <a:t>own is called 'plagiarism' and to consider the consequences </a:t>
            </a:r>
            <a:r>
              <a:rPr lang="en-GB" sz="1200" dirty="0" smtClean="0">
                <a:latin typeface="Comic Sans MS"/>
                <a:ea typeface="Calibri"/>
                <a:cs typeface="Comic Sans MS"/>
              </a:rPr>
              <a:t>of plagiarism</a:t>
            </a:r>
            <a:r>
              <a:rPr lang="en-GB" sz="1200" dirty="0">
                <a:latin typeface="Comic Sans MS"/>
                <a:ea typeface="Calibri"/>
                <a:cs typeface="Comic Sans MS"/>
              </a:rPr>
              <a:t>.</a:t>
            </a:r>
          </a:p>
          <a:p>
            <a:pPr>
              <a:lnSpc>
                <a:spcPct val="70000"/>
              </a:lnSpc>
              <a:spcAft>
                <a:spcPts val="800"/>
              </a:spcAft>
            </a:pPr>
            <a:r>
              <a:rPr lang="en-GB" sz="1200" dirty="0">
                <a:latin typeface="Comic Sans MS"/>
                <a:ea typeface="Calibri"/>
                <a:cs typeface="Comic Sans MS"/>
              </a:rPr>
              <a:t>To identify appropriate behaviour when participating or </a:t>
            </a:r>
            <a:r>
              <a:rPr lang="en-GB" sz="1200" dirty="0" smtClean="0">
                <a:latin typeface="Comic Sans MS"/>
                <a:ea typeface="Calibri"/>
                <a:cs typeface="Comic Sans MS"/>
              </a:rPr>
              <a:t>contributing to </a:t>
            </a:r>
            <a:r>
              <a:rPr lang="en-GB" sz="1200" dirty="0">
                <a:latin typeface="Comic Sans MS"/>
                <a:ea typeface="Calibri"/>
                <a:cs typeface="Comic Sans MS"/>
              </a:rPr>
              <a:t>collaborative online projects for learning.</a:t>
            </a:r>
          </a:p>
          <a:p>
            <a:pPr>
              <a:lnSpc>
                <a:spcPct val="70000"/>
              </a:lnSpc>
              <a:spcAft>
                <a:spcPts val="800"/>
              </a:spcAft>
            </a:pPr>
            <a:r>
              <a:rPr lang="en-GB" sz="1200" dirty="0">
                <a:latin typeface="Comic Sans MS"/>
                <a:ea typeface="Calibri"/>
                <a:cs typeface="Comic Sans MS"/>
              </a:rPr>
              <a:t>To identify the positive and negative influences of technology </a:t>
            </a:r>
            <a:r>
              <a:rPr lang="en-GB" sz="1200" dirty="0" smtClean="0">
                <a:latin typeface="Comic Sans MS"/>
                <a:ea typeface="Calibri"/>
                <a:cs typeface="Comic Sans MS"/>
              </a:rPr>
              <a:t>on health </a:t>
            </a:r>
            <a:r>
              <a:rPr lang="en-GB" sz="1200" dirty="0">
                <a:latin typeface="Comic Sans MS"/>
                <a:ea typeface="Calibri"/>
                <a:cs typeface="Comic Sans MS"/>
              </a:rPr>
              <a:t>and the environment.</a:t>
            </a:r>
          </a:p>
          <a:p>
            <a:pPr>
              <a:lnSpc>
                <a:spcPct val="70000"/>
              </a:lnSpc>
              <a:spcAft>
                <a:spcPts val="800"/>
              </a:spcAft>
            </a:pPr>
            <a:r>
              <a:rPr lang="en-GB" sz="1200" dirty="0">
                <a:latin typeface="Comic Sans MS"/>
                <a:ea typeface="Calibri"/>
                <a:cs typeface="Comic Sans MS"/>
              </a:rPr>
              <a:t>To understand the importance of balancing game and screen time </a:t>
            </a:r>
            <a:r>
              <a:rPr lang="en-GB" sz="1200" dirty="0" smtClean="0">
                <a:latin typeface="Comic Sans MS"/>
                <a:ea typeface="Calibri"/>
                <a:cs typeface="Comic Sans MS"/>
              </a:rPr>
              <a:t>with other </a:t>
            </a:r>
            <a:r>
              <a:rPr lang="en-GB" sz="1200" dirty="0">
                <a:latin typeface="Comic Sans MS"/>
                <a:ea typeface="Calibri"/>
                <a:cs typeface="Comic Sans MS"/>
              </a:rPr>
              <a:t>parts of their lives.</a:t>
            </a:r>
            <a:endParaRPr lang="en-GB" sz="1200" dirty="0">
              <a:effectLst/>
              <a:latin typeface="Comic Sans MS"/>
              <a:ea typeface="Calibri"/>
              <a:cs typeface="Comic Sans M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88187" y="1105906"/>
            <a:ext cx="1792812" cy="307777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latin typeface="Comic Sans MS" panose="030F0702030302020204" pitchFamily="66" charset="0"/>
              </a:rPr>
              <a:t>Key Learning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633944" y="4410453"/>
            <a:ext cx="1792812" cy="307777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latin typeface="Comic Sans MS" panose="030F0702030302020204" pitchFamily="66" charset="0"/>
              </a:rPr>
              <a:t>Key Resources</a:t>
            </a:r>
          </a:p>
        </p:txBody>
      </p:sp>
      <p:pic>
        <p:nvPicPr>
          <p:cNvPr id="11" name="Picture 10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47395" y="4819650"/>
            <a:ext cx="3585210" cy="17843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997539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683845" y="164848"/>
            <a:ext cx="3419231" cy="53853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600" dirty="0" smtClean="0">
                <a:latin typeface="Comic Sans MS"/>
                <a:ea typeface="Calibri" panose="020F0502020204030204" pitchFamily="34" charset="0"/>
                <a:cs typeface="Comic Sans MS"/>
              </a:rPr>
              <a:t>7 </a:t>
            </a:r>
            <a:r>
              <a:rPr lang="en-US" altLang="en-US" sz="1600" dirty="0" smtClean="0">
                <a:latin typeface="Comic Sans MS"/>
                <a:ea typeface="Calibri" panose="020F0502020204030204" pitchFamily="34" charset="0"/>
                <a:cs typeface="Comic Sans MS"/>
              </a:rPr>
              <a:t>hours </a:t>
            </a:r>
            <a:r>
              <a:rPr lang="en-US" altLang="en-US" sz="1600" dirty="0" smtClean="0">
                <a:latin typeface="Comic Sans MS"/>
                <a:ea typeface="Calibri" panose="020F0502020204030204" pitchFamily="34" charset="0"/>
                <a:cs typeface="Comic Sans MS"/>
              </a:rPr>
              <a:t>over </a:t>
            </a:r>
            <a:r>
              <a:rPr lang="en-US" altLang="en-US" sz="1600" dirty="0" smtClean="0">
                <a:latin typeface="Comic Sans MS"/>
                <a:ea typeface="Calibri" panose="020F0502020204030204" pitchFamily="34" charset="0"/>
                <a:cs typeface="Comic Sans MS"/>
              </a:rPr>
              <a:t>Spring</a:t>
            </a:r>
            <a:r>
              <a:rPr lang="en-US" altLang="en-US" sz="1600" dirty="0" smtClean="0">
                <a:latin typeface="Comic Sans MS"/>
                <a:ea typeface="Calibri" panose="020F0502020204030204" pitchFamily="34" charset="0"/>
                <a:cs typeface="Comic Sans MS"/>
              </a:rPr>
              <a:t> </a:t>
            </a:r>
            <a:r>
              <a:rPr lang="en-US" altLang="en-US" sz="1600" dirty="0" smtClean="0">
                <a:latin typeface="Comic Sans MS"/>
                <a:ea typeface="Calibri" panose="020F0502020204030204" pitchFamily="34" charset="0"/>
                <a:cs typeface="Comic Sans MS"/>
              </a:rPr>
              <a:t>Term</a:t>
            </a:r>
            <a:endParaRPr lang="en-US" altLang="en-US" sz="1600" dirty="0">
              <a:latin typeface="Comic Sans MS"/>
              <a:ea typeface="Calibri" panose="020F0502020204030204" pitchFamily="34" charset="0"/>
              <a:cs typeface="Comic Sans MS"/>
            </a:endParaRPr>
          </a:p>
        </p:txBody>
      </p:sp>
      <p:sp>
        <p:nvSpPr>
          <p:cNvPr id="14" name="Text Box 2"/>
          <p:cNvSpPr txBox="1">
            <a:spLocks noChangeArrowheads="1"/>
          </p:cNvSpPr>
          <p:nvPr/>
        </p:nvSpPr>
        <p:spPr bwMode="auto">
          <a:xfrm>
            <a:off x="609196" y="4555392"/>
            <a:ext cx="5537604" cy="205544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ea typeface="Calibri" panose="020F0502020204030204" pitchFamily="34" charset="0"/>
                <a:cs typeface="Comic Sans MS"/>
              </a:rPr>
              <a:t>Online Safety: Lesson </a:t>
            </a:r>
            <a:r>
              <a:rPr lang="en-US" altLang="en-US" sz="1400" b="1" dirty="0" smtClean="0">
                <a:latin typeface="Comic Sans MS"/>
                <a:ea typeface="Calibri" panose="020F0502020204030204" pitchFamily="34" charset="0"/>
                <a:cs typeface="Comic Sans MS"/>
              </a:rPr>
              <a:t>3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400" b="1" dirty="0">
              <a:latin typeface="Comic Sans MS"/>
              <a:ea typeface="Calibri" panose="020F0502020204030204" pitchFamily="34" charset="0"/>
              <a:cs typeface="Comic Sans MS"/>
            </a:endParaRPr>
          </a:p>
          <a:p>
            <a:endParaRPr lang="en-US" sz="1400" dirty="0"/>
          </a:p>
          <a:p>
            <a:r>
              <a:rPr lang="en-US" sz="1400" dirty="0">
                <a:latin typeface="Comic Sans MS"/>
                <a:cs typeface="Comic Sans MS"/>
              </a:rPr>
              <a:t>To understand that copying the work of others and presenting it as their own is called 'plagiarism' and to consider the consequences of plagiarism. </a:t>
            </a:r>
          </a:p>
          <a:p>
            <a:r>
              <a:rPr lang="en-US" sz="1400" dirty="0" smtClean="0">
                <a:latin typeface="Comic Sans MS"/>
                <a:cs typeface="Comic Sans MS"/>
              </a:rPr>
              <a:t>To </a:t>
            </a:r>
            <a:r>
              <a:rPr lang="en-US" sz="1400" dirty="0">
                <a:latin typeface="Comic Sans MS"/>
                <a:cs typeface="Comic Sans MS"/>
              </a:rPr>
              <a:t>identify appropriate </a:t>
            </a:r>
            <a:r>
              <a:rPr lang="en-US" sz="1400" dirty="0" err="1">
                <a:latin typeface="Comic Sans MS"/>
                <a:cs typeface="Comic Sans MS"/>
              </a:rPr>
              <a:t>behaviour</a:t>
            </a:r>
            <a:r>
              <a:rPr lang="en-US" sz="1400" dirty="0">
                <a:latin typeface="Comic Sans MS"/>
                <a:cs typeface="Comic Sans MS"/>
              </a:rPr>
              <a:t> when participating or contributing to collaborative online projects for learning. </a:t>
            </a:r>
          </a:p>
          <a:p>
            <a:r>
              <a:rPr lang="en-US" sz="1400" dirty="0"/>
              <a:t>	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400" b="1" dirty="0" smtClean="0">
              <a:latin typeface="Comic Sans MS"/>
              <a:ea typeface="Calibri" panose="020F0502020204030204" pitchFamily="34" charset="0"/>
              <a:cs typeface="Comic Sans M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400" b="1" dirty="0" smtClean="0">
              <a:latin typeface="Comic Sans MS"/>
              <a:ea typeface="Calibri" panose="020F0502020204030204" pitchFamily="34" charset="0"/>
              <a:cs typeface="Comic Sans MS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/>
              <a:ea typeface="Calibri" panose="020F0502020204030204" pitchFamily="34" charset="0"/>
              <a:cs typeface="Comic Sans M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/>
              <a:ea typeface="Calibri" panose="020F0502020204030204" pitchFamily="34" charset="0"/>
              <a:cs typeface="Comic Sans MS"/>
            </a:endParaRPr>
          </a:p>
        </p:txBody>
      </p:sp>
      <p:sp>
        <p:nvSpPr>
          <p:cNvPr id="15" name="Text Box 2"/>
          <p:cNvSpPr txBox="1">
            <a:spLocks noChangeArrowheads="1"/>
          </p:cNvSpPr>
          <p:nvPr/>
        </p:nvSpPr>
        <p:spPr bwMode="auto">
          <a:xfrm>
            <a:off x="8261435" y="918308"/>
            <a:ext cx="3420000" cy="105507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400" b="1" dirty="0" smtClean="0">
                <a:latin typeface="Comic Sans MS"/>
                <a:ea typeface="Calibri" panose="020F0502020204030204" pitchFamily="34" charset="0"/>
                <a:cs typeface="Comic Sans MS"/>
              </a:rPr>
              <a:t>Internet</a:t>
            </a:r>
            <a:r>
              <a:rPr kumimoji="0" lang="en-US" altLang="en-US" sz="1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ea typeface="Calibri" panose="020F0502020204030204" pitchFamily="34" charset="0"/>
                <a:cs typeface="Comic Sans MS"/>
              </a:rPr>
              <a:t> </a:t>
            </a:r>
            <a:r>
              <a:rPr kumimoji="0" lang="en-US" altLang="en-US" sz="1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ea typeface="Calibri" panose="020F0502020204030204" pitchFamily="34" charset="0"/>
                <a:cs typeface="Comic Sans MS"/>
              </a:rPr>
              <a:t>Safety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1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Comic Sans MS"/>
              <a:ea typeface="Calibri" panose="020F0502020204030204" pitchFamily="34" charset="0"/>
              <a:cs typeface="Comic Sans MS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>
                <a:latin typeface="Comic Sans MS"/>
                <a:ea typeface="Calibri" panose="020F0502020204030204" pitchFamily="34" charset="0"/>
                <a:cs typeface="Comic Sans MS"/>
              </a:rPr>
              <a:t>Meeting Up With a Gamer: </a:t>
            </a:r>
            <a:r>
              <a:rPr lang="en-US" altLang="en-US" sz="1400" dirty="0" smtClean="0">
                <a:latin typeface="Comic Sans MS"/>
                <a:ea typeface="Calibri" panose="020F0502020204030204" pitchFamily="34" charset="0"/>
                <a:cs typeface="Comic Sans MS"/>
              </a:rPr>
              <a:t>Part 2 </a:t>
            </a:r>
            <a:endParaRPr kumimoji="0" lang="en-US" alt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/>
              <a:ea typeface="Calibri" panose="020F0502020204030204" pitchFamily="34" charset="0"/>
              <a:cs typeface="Comic Sans MS"/>
            </a:endParaRPr>
          </a:p>
        </p:txBody>
      </p:sp>
      <p:sp>
        <p:nvSpPr>
          <p:cNvPr id="16" name="Text Box 2"/>
          <p:cNvSpPr txBox="1">
            <a:spLocks noChangeArrowheads="1"/>
          </p:cNvSpPr>
          <p:nvPr/>
        </p:nvSpPr>
        <p:spPr bwMode="auto">
          <a:xfrm>
            <a:off x="4435804" y="898769"/>
            <a:ext cx="3420000" cy="111369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400" b="1" dirty="0" smtClean="0">
                <a:latin typeface="Comic Sans MS"/>
                <a:ea typeface="Calibri" panose="020F0502020204030204" pitchFamily="34" charset="0"/>
                <a:cs typeface="Comic Sans MS"/>
              </a:rPr>
              <a:t>Internet</a:t>
            </a:r>
            <a:r>
              <a:rPr kumimoji="0" lang="en-US" altLang="en-US" sz="1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ea typeface="Calibri" panose="020F0502020204030204" pitchFamily="34" charset="0"/>
                <a:cs typeface="Comic Sans MS"/>
              </a:rPr>
              <a:t> Safety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400" b="1" dirty="0">
              <a:latin typeface="Comic Sans MS"/>
              <a:ea typeface="Calibri" panose="020F0502020204030204" pitchFamily="34" charset="0"/>
              <a:cs typeface="Comic Sans M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ea typeface="Calibri" panose="020F0502020204030204" pitchFamily="34" charset="0"/>
                <a:cs typeface="Comic Sans MS"/>
              </a:rPr>
              <a:t>Meeting Up With a Gamer: Part 1</a:t>
            </a:r>
            <a:endParaRPr kumimoji="0" lang="en-US" altLang="en-US" sz="140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Comic Sans MS"/>
              <a:ea typeface="Calibri" panose="020F0502020204030204" pitchFamily="34" charset="0"/>
              <a:cs typeface="Comic Sans M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1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Comic Sans MS"/>
              <a:ea typeface="Calibri" panose="020F0502020204030204" pitchFamily="34" charset="0"/>
              <a:cs typeface="Comic Sans M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/>
              <a:ea typeface="Calibri" panose="020F0502020204030204" pitchFamily="34" charset="0"/>
              <a:cs typeface="Comic Sans MS"/>
            </a:endParaRPr>
          </a:p>
        </p:txBody>
      </p:sp>
      <p:sp>
        <p:nvSpPr>
          <p:cNvPr id="17" name="Text Box 2"/>
          <p:cNvSpPr txBox="1">
            <a:spLocks noChangeArrowheads="1"/>
          </p:cNvSpPr>
          <p:nvPr/>
        </p:nvSpPr>
        <p:spPr bwMode="auto">
          <a:xfrm>
            <a:off x="6413500" y="2193192"/>
            <a:ext cx="5273796" cy="205544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ea typeface="Calibri" panose="020F0502020204030204" pitchFamily="34" charset="0"/>
                <a:cs typeface="Comic Sans MS"/>
              </a:rPr>
              <a:t>Online Safety: Lesson </a:t>
            </a:r>
            <a:r>
              <a:rPr lang="en-US" altLang="en-US" sz="1400" b="1" dirty="0" smtClean="0">
                <a:latin typeface="Comic Sans MS"/>
                <a:ea typeface="Calibri" panose="020F0502020204030204" pitchFamily="34" charset="0"/>
                <a:cs typeface="Comic Sans MS"/>
              </a:rPr>
              <a:t>2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400" b="1" dirty="0">
              <a:latin typeface="Comic Sans MS"/>
              <a:ea typeface="Calibri" panose="020F0502020204030204" pitchFamily="34" charset="0"/>
              <a:cs typeface="Comic Sans MS"/>
            </a:endParaRPr>
          </a:p>
          <a:p>
            <a:endParaRPr lang="en-US" sz="1400" dirty="0"/>
          </a:p>
          <a:p>
            <a:r>
              <a:rPr lang="en-US" sz="1400" dirty="0">
                <a:latin typeface="Comic Sans MS"/>
                <a:cs typeface="Comic Sans MS"/>
              </a:rPr>
              <a:t>To </a:t>
            </a:r>
            <a:r>
              <a:rPr lang="en-US" sz="1400" dirty="0" smtClean="0">
                <a:latin typeface="Comic Sans MS"/>
                <a:cs typeface="Comic Sans MS"/>
              </a:rPr>
              <a:t>identify </a:t>
            </a:r>
            <a:r>
              <a:rPr lang="en-US" sz="1400" dirty="0">
                <a:latin typeface="Comic Sans MS"/>
                <a:cs typeface="Comic Sans MS"/>
              </a:rPr>
              <a:t>the risks and benefits of installing software including apps. </a:t>
            </a:r>
          </a:p>
          <a:p>
            <a:r>
              <a:rPr lang="en-US" sz="1400" dirty="0">
                <a:latin typeface="Comic Sans MS"/>
                <a:cs typeface="Comic Sans MS"/>
              </a:rPr>
              <a:t>	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400" b="1" dirty="0" smtClean="0">
              <a:latin typeface="Comic Sans MS"/>
              <a:ea typeface="Calibri" panose="020F0502020204030204" pitchFamily="34" charset="0"/>
              <a:cs typeface="Comic Sans M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400" b="1" dirty="0" smtClean="0">
              <a:latin typeface="Comic Sans MS"/>
              <a:ea typeface="Calibri" panose="020F0502020204030204" pitchFamily="34" charset="0"/>
              <a:cs typeface="Comic Sans M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/>
              <a:ea typeface="Calibri" panose="020F0502020204030204" pitchFamily="34" charset="0"/>
              <a:cs typeface="Comic Sans M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/>
              <a:ea typeface="Calibri" panose="020F0502020204030204" pitchFamily="34" charset="0"/>
              <a:cs typeface="Comic Sans MS"/>
            </a:endParaRPr>
          </a:p>
        </p:txBody>
      </p:sp>
      <p:sp>
        <p:nvSpPr>
          <p:cNvPr id="19" name="Text Box 2"/>
          <p:cNvSpPr txBox="1">
            <a:spLocks noChangeArrowheads="1"/>
          </p:cNvSpPr>
          <p:nvPr/>
        </p:nvSpPr>
        <p:spPr bwMode="auto">
          <a:xfrm>
            <a:off x="6462918" y="4565162"/>
            <a:ext cx="5221081" cy="202809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ea typeface="Calibri" panose="020F0502020204030204" pitchFamily="34" charset="0"/>
                <a:cs typeface="Comic Sans MS"/>
              </a:rPr>
              <a:t>Online Safety: Lesson </a:t>
            </a:r>
            <a:r>
              <a:rPr lang="en-US" altLang="en-US" sz="1400" b="1" dirty="0" smtClean="0">
                <a:latin typeface="Comic Sans MS"/>
                <a:ea typeface="Calibri" panose="020F0502020204030204" pitchFamily="34" charset="0"/>
                <a:cs typeface="Comic Sans MS"/>
              </a:rPr>
              <a:t>4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400" b="1" dirty="0">
              <a:latin typeface="Comic Sans MS"/>
              <a:ea typeface="Calibri" panose="020F0502020204030204" pitchFamily="34" charset="0"/>
              <a:cs typeface="Comic Sans MS"/>
            </a:endParaRPr>
          </a:p>
          <a:p>
            <a:endParaRPr lang="en-US" sz="1400" dirty="0"/>
          </a:p>
          <a:p>
            <a:r>
              <a:rPr lang="en-US" sz="1400" dirty="0">
                <a:latin typeface="Comic Sans MS"/>
                <a:cs typeface="Comic Sans MS"/>
              </a:rPr>
              <a:t>To identify the positive and negative influences of technology on health and the environment. </a:t>
            </a:r>
          </a:p>
          <a:p>
            <a:r>
              <a:rPr lang="en-US" sz="1400" dirty="0" smtClean="0">
                <a:latin typeface="Comic Sans MS"/>
                <a:cs typeface="Comic Sans MS"/>
              </a:rPr>
              <a:t>To </a:t>
            </a:r>
            <a:r>
              <a:rPr lang="en-US" sz="1400" dirty="0">
                <a:latin typeface="Comic Sans MS"/>
                <a:cs typeface="Comic Sans MS"/>
              </a:rPr>
              <a:t>understand the importance of balancing game and screen time with other parts of their lives. </a:t>
            </a:r>
          </a:p>
          <a:p>
            <a:r>
              <a:rPr lang="en-US" sz="1400" dirty="0"/>
              <a:t>	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400" b="1" dirty="0" smtClean="0">
              <a:latin typeface="Comic Sans MS"/>
              <a:ea typeface="Calibri" panose="020F0502020204030204" pitchFamily="34" charset="0"/>
              <a:cs typeface="Comic Sans M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400" b="1" dirty="0" smtClean="0">
              <a:latin typeface="Comic Sans MS"/>
              <a:ea typeface="Calibri" panose="020F0502020204030204" pitchFamily="34" charset="0"/>
              <a:cs typeface="Comic Sans MS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/>
              <a:ea typeface="Calibri" panose="020F0502020204030204" pitchFamily="34" charset="0"/>
              <a:cs typeface="Comic Sans MS"/>
            </a:endParaRPr>
          </a:p>
        </p:txBody>
      </p:sp>
      <p:sp>
        <p:nvSpPr>
          <p:cNvPr id="20" name="Text Box 2"/>
          <p:cNvSpPr txBox="1">
            <a:spLocks noChangeArrowheads="1"/>
          </p:cNvSpPr>
          <p:nvPr/>
        </p:nvSpPr>
        <p:spPr bwMode="auto">
          <a:xfrm>
            <a:off x="617012" y="2205892"/>
            <a:ext cx="5517088" cy="20359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ea typeface="Calibri" panose="020F0502020204030204" pitchFamily="34" charset="0"/>
                <a:cs typeface="Comic Sans MS"/>
              </a:rPr>
              <a:t>Online Safety: Lesson 1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/>
          </a:p>
          <a:p>
            <a:r>
              <a:rPr lang="en-US" sz="1400" dirty="0">
                <a:latin typeface="Comic Sans MS"/>
                <a:cs typeface="Comic Sans MS"/>
              </a:rPr>
              <a:t>To understand how children can protect themselves from online identity theft. </a:t>
            </a:r>
          </a:p>
          <a:p>
            <a:r>
              <a:rPr lang="en-US" sz="1400" dirty="0" smtClean="0">
                <a:latin typeface="Comic Sans MS"/>
                <a:cs typeface="Comic Sans MS"/>
              </a:rPr>
              <a:t>Understand </a:t>
            </a:r>
            <a:r>
              <a:rPr lang="en-US" sz="1400" dirty="0">
                <a:latin typeface="Comic Sans MS"/>
                <a:cs typeface="Comic Sans MS"/>
              </a:rPr>
              <a:t>that information put online leaves a digital footprint or trail and that this can aid identity theft. </a:t>
            </a:r>
          </a:p>
          <a:p>
            <a:r>
              <a:rPr lang="en-US" sz="1400" dirty="0"/>
              <a:t>	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/>
              <a:ea typeface="Calibri" panose="020F0502020204030204" pitchFamily="34" charset="0"/>
              <a:cs typeface="Comic Sans M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/>
              <a:ea typeface="Calibri" panose="020F0502020204030204" pitchFamily="34" charset="0"/>
              <a:cs typeface="Comic Sans MS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/>
              <a:ea typeface="Calibri" panose="020F0502020204030204" pitchFamily="34" charset="0"/>
              <a:cs typeface="Comic Sans M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/>
              <a:ea typeface="Calibri" panose="020F0502020204030204" pitchFamily="34" charset="0"/>
              <a:cs typeface="Comic Sans MS"/>
            </a:endParaRPr>
          </a:p>
        </p:txBody>
      </p:sp>
      <p:sp>
        <p:nvSpPr>
          <p:cNvPr id="21" name="Text Box 2"/>
          <p:cNvSpPr txBox="1">
            <a:spLocks noChangeArrowheads="1"/>
          </p:cNvSpPr>
          <p:nvPr/>
        </p:nvSpPr>
        <p:spPr bwMode="auto">
          <a:xfrm>
            <a:off x="676604" y="898768"/>
            <a:ext cx="3420000" cy="107461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ea typeface="Calibri" panose="020F0502020204030204" pitchFamily="34" charset="0"/>
                <a:cs typeface="Comic Sans MS"/>
              </a:rPr>
              <a:t>2 Type Activity</a:t>
            </a:r>
          </a:p>
        </p:txBody>
      </p:sp>
    </p:spTree>
    <p:extLst>
      <p:ext uri="{BB962C8B-B14F-4D97-AF65-F5344CB8AC3E}">
        <p14:creationId xmlns:p14="http://schemas.microsoft.com/office/powerpoint/2010/main" val="21663446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372</TotalTime>
  <Words>496</Words>
  <Application>Microsoft Macintosh PowerPoint</Application>
  <PresentationFormat>Custom</PresentationFormat>
  <Paragraphs>70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Jenny Tierney</dc:creator>
  <cp:lastModifiedBy>Bethanie Westfield</cp:lastModifiedBy>
  <cp:revision>39</cp:revision>
  <dcterms:created xsi:type="dcterms:W3CDTF">2019-10-09T09:15:49Z</dcterms:created>
  <dcterms:modified xsi:type="dcterms:W3CDTF">2020-04-24T17:19:53Z</dcterms:modified>
</cp:coreProperties>
</file>