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160" y="-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917" y="204810"/>
            <a:ext cx="3915177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Year 4– Spring </a:t>
            </a:r>
            <a:r>
              <a:rPr lang="en-GB" sz="2000" dirty="0" smtClean="0">
                <a:latin typeface="Comic Sans MS" panose="030F0702030302020204" pitchFamily="66" charset="0"/>
              </a:rPr>
              <a:t>Term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Night light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792048" y="1332222"/>
            <a:ext cx="1762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2FDC0774-0CA3-4B34-96D5-8E81D7430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531631"/>
              </p:ext>
            </p:extLst>
          </p:nvPr>
        </p:nvGraphicFramePr>
        <p:xfrm>
          <a:off x="534471" y="1516888"/>
          <a:ext cx="5749731" cy="3957385"/>
        </p:xfrm>
        <a:graphic>
          <a:graphicData uri="http://schemas.openxmlformats.org/drawingml/2006/table">
            <a:tbl>
              <a:tblPr firstRow="1" bandRow="1"/>
              <a:tblGrid>
                <a:gridCol w="1637030">
                  <a:extLst>
                    <a:ext uri="{9D8B030D-6E8A-4147-A177-3AD203B41FA5}">
                      <a16:colId xmlns:a16="http://schemas.microsoft.com/office/drawing/2014/main" xmlns="" val="3817662923"/>
                    </a:ext>
                  </a:extLst>
                </a:gridCol>
                <a:gridCol w="4112701">
                  <a:extLst>
                    <a:ext uri="{9D8B030D-6E8A-4147-A177-3AD203B41FA5}">
                      <a16:colId xmlns:a16="http://schemas.microsoft.com/office/drawing/2014/main" xmlns="" val="201672940"/>
                    </a:ext>
                  </a:extLst>
                </a:gridCol>
              </a:tblGrid>
              <a:tr h="35393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0" u="sng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75913932"/>
                  </a:ext>
                </a:extLst>
              </a:tr>
              <a:tr h="464015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Comic Sans MS" panose="030F0702030302020204" pitchFamily="66" charset="0"/>
                        </a:rPr>
                        <a:t>Input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+mn-lt"/>
                        </a:rPr>
                        <a:t>The place at which energy enters.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7078558"/>
                  </a:ext>
                </a:extLst>
              </a:tr>
              <a:tr h="464015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Comic Sans MS" panose="030F0702030302020204" pitchFamily="66" charset="0"/>
                        </a:rPr>
                        <a:t>Output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+mn-lt"/>
                        </a:rPr>
                        <a:t>Where the power or information leaves in the system.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7806085"/>
                  </a:ext>
                </a:extLst>
              </a:tr>
              <a:tr h="464015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Comic Sans MS" panose="030F0702030302020204" pitchFamily="66" charset="0"/>
                        </a:rPr>
                        <a:t>Tilt Switch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Two electrical contacts and a material which acts as a conductor between the two electrical contacts.</a:t>
                      </a:r>
                      <a:endParaRPr lang="en-GB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39957149"/>
                  </a:ext>
                </a:extLst>
              </a:tr>
              <a:tr h="362054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Comic Sans MS" panose="030F0702030302020204" pitchFamily="66" charset="0"/>
                        </a:rPr>
                        <a:t>Circuit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closed path through which an electric current flows or may flow</a:t>
                      </a:r>
                      <a:endParaRPr lang="en-GB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35112617"/>
                  </a:ext>
                </a:extLst>
              </a:tr>
              <a:tr h="314157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Comic Sans MS" panose="030F0702030302020204" pitchFamily="66" charset="0"/>
                        </a:rPr>
                        <a:t>Conductor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 electrical conductor is a substance in which electrical charge carriers.</a:t>
                      </a:r>
                      <a:endParaRPr lang="en-GB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4381380"/>
                  </a:ext>
                </a:extLst>
              </a:tr>
              <a:tr h="314157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Comic Sans MS" panose="030F0702030302020204" pitchFamily="66" charset="0"/>
                        </a:rPr>
                        <a:t>Series/simple  circuit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Electric circuit in which the electric passes through each circuit element in order.</a:t>
                      </a:r>
                      <a:endParaRPr lang="en-GB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99000617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3F5A4F96-EF35-4335-A1DE-25A44196AE7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174" t="33615" r="45326" b="39705"/>
          <a:stretch/>
        </p:blipFill>
        <p:spPr>
          <a:xfrm>
            <a:off x="7580280" y="1701554"/>
            <a:ext cx="2963376" cy="161638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FA91E9D6-D9A6-4FD2-B9BE-7D736E27E62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935" t="41348" r="47759" b="46873"/>
          <a:stretch/>
        </p:blipFill>
        <p:spPr>
          <a:xfrm>
            <a:off x="6513710" y="4718398"/>
            <a:ext cx="2963376" cy="80738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1EE464E-7385-4346-A35B-B16FA184E25B}"/>
              </a:ext>
            </a:extLst>
          </p:cNvPr>
          <p:cNvSpPr txBox="1"/>
          <p:nvPr/>
        </p:nvSpPr>
        <p:spPr>
          <a:xfrm>
            <a:off x="8865194" y="4109701"/>
            <a:ext cx="1185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Tilt switch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4CE2ECF-020E-4D14-9071-72C4CDFFA47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8370" t="32346" r="55543" b="56912"/>
          <a:stretch/>
        </p:blipFill>
        <p:spPr>
          <a:xfrm>
            <a:off x="9696207" y="4789418"/>
            <a:ext cx="1961322" cy="73636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E1AB190-9A2E-48BA-A9E2-3B2F07C918D7}"/>
              </a:ext>
            </a:extLst>
          </p:cNvPr>
          <p:cNvSpPr/>
          <p:nvPr/>
        </p:nvSpPr>
        <p:spPr>
          <a:xfrm>
            <a:off x="8311698" y="1021837"/>
            <a:ext cx="1500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Simple circuit </a:t>
            </a:r>
          </a:p>
        </p:txBody>
      </p:sp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EEA9B510-ED9D-4FE8-BBF6-23402FB8FB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609573"/>
              </p:ext>
            </p:extLst>
          </p:nvPr>
        </p:nvGraphicFramePr>
        <p:xfrm>
          <a:off x="702365" y="222415"/>
          <a:ext cx="10323444" cy="6907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4171">
                  <a:extLst>
                    <a:ext uri="{9D8B030D-6E8A-4147-A177-3AD203B41FA5}">
                      <a16:colId xmlns:a16="http://schemas.microsoft.com/office/drawing/2014/main" xmlns="" val="1849509768"/>
                    </a:ext>
                  </a:extLst>
                </a:gridCol>
                <a:gridCol w="7169273">
                  <a:extLst>
                    <a:ext uri="{9D8B030D-6E8A-4147-A177-3AD203B41FA5}">
                      <a16:colId xmlns:a16="http://schemas.microsoft.com/office/drawing/2014/main" xmlns="" val="653107006"/>
                    </a:ext>
                  </a:extLst>
                </a:gridCol>
              </a:tblGrid>
              <a:tr h="85101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Lesson sequence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5160069"/>
                  </a:ext>
                </a:extLst>
              </a:tr>
              <a:tr h="1229117">
                <a:tc>
                  <a:txBody>
                    <a:bodyPr/>
                    <a:lstStyle/>
                    <a:p>
                      <a:r>
                        <a:rPr lang="en-GB" sz="1600" dirty="0"/>
                        <a:t>Evaluation of existing products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Discuss examples night lights– where and why they are used?</a:t>
                      </a:r>
                    </a:p>
                    <a:p>
                      <a:r>
                        <a:rPr lang="en-GB" sz="1600" dirty="0"/>
                        <a:t>Who usually wants them? </a:t>
                      </a:r>
                    </a:p>
                    <a:p>
                      <a:r>
                        <a:rPr lang="en-GB" sz="1600" dirty="0"/>
                        <a:t>How does that impact the designs?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9317193"/>
                  </a:ext>
                </a:extLst>
              </a:tr>
              <a:tr h="816636">
                <a:tc>
                  <a:txBody>
                    <a:bodyPr/>
                    <a:lstStyle/>
                    <a:p>
                      <a:r>
                        <a:rPr lang="en-GB" sz="1600" dirty="0"/>
                        <a:t>Focussed tasks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Build a working circuit using a battery, switch, such as a tilt, reed or push-to-make switch, and light. Draw a pictorial representation of the circuit or draw a circuit diagram using correct symbols.</a:t>
                      </a:r>
                    </a:p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08593815"/>
                  </a:ext>
                </a:extLst>
              </a:tr>
              <a:tr h="816636">
                <a:tc>
                  <a:txBody>
                    <a:bodyPr/>
                    <a:lstStyle/>
                    <a:p>
                      <a:r>
                        <a:rPr lang="en-GB" sz="1600" dirty="0"/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Designing The design is for a night light for a specific person. </a:t>
                      </a:r>
                      <a:endParaRPr lang="en-GB" sz="16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09463171"/>
                  </a:ext>
                </a:extLst>
              </a:tr>
              <a:tr h="816636">
                <a:tc>
                  <a:txBody>
                    <a:bodyPr/>
                    <a:lstStyle/>
                    <a:p>
                      <a:r>
                        <a:rPr lang="en-GB" sz="1600" dirty="0"/>
                        <a:t>Make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Making Circuits will need an on-off switch to activate the circuit as well as the switch that triggers </a:t>
                      </a:r>
                      <a:r>
                        <a:rPr lang="en-GB" sz="1600" baseline="0"/>
                        <a:t>the light.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3485013"/>
                  </a:ext>
                </a:extLst>
              </a:tr>
              <a:tr h="816636">
                <a:tc>
                  <a:txBody>
                    <a:bodyPr/>
                    <a:lstStyle/>
                    <a:p>
                      <a:r>
                        <a:rPr lang="en-GB" sz="1600" dirty="0"/>
                        <a:t>Evaluate</a:t>
                      </a:r>
                      <a:r>
                        <a:rPr lang="en-GB" sz="1600" baseline="0" dirty="0"/>
                        <a:t> 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Ask children to compare their final product to the original design specification. • Where possible they should test their products with the intended user and critically evaluate the quality of the design, manufacture, functionality and fitness for purpose. </a:t>
                      </a:r>
                    </a:p>
                    <a:p>
                      <a:r>
                        <a:rPr lang="en-GB" sz="1600" baseline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4071622"/>
                  </a:ext>
                </a:extLst>
              </a:tr>
              <a:tr h="816636">
                <a:tc>
                  <a:txBody>
                    <a:bodyPr/>
                    <a:lstStyle/>
                    <a:p>
                      <a:r>
                        <a:rPr lang="en-GB" sz="1600" dirty="0"/>
                        <a:t>Health and Safety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Remind children of the dangers of mains electricity. Explain how lithium in batteries is harmful.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68347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353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273</Words>
  <Application>Microsoft Macintosh PowerPoint</Application>
  <PresentationFormat>Custom</PresentationFormat>
  <Paragraphs>34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30</cp:revision>
  <dcterms:created xsi:type="dcterms:W3CDTF">2019-10-09T09:15:49Z</dcterms:created>
  <dcterms:modified xsi:type="dcterms:W3CDTF">2020-05-19T06:59:37Z</dcterms:modified>
</cp:coreProperties>
</file>