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1160"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0921F9-31EC-4E26-8B7E-93DA946311F2}"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3711-D7EC-42A6-8FCD-D3F0F41DC011}" type="slidenum">
              <a:rPr lang="en-GB" smtClean="0"/>
              <a:t>‹#›</a:t>
            </a:fld>
            <a:endParaRPr lang="en-GB"/>
          </a:p>
        </p:txBody>
      </p:sp>
    </p:spTree>
    <p:extLst>
      <p:ext uri="{BB962C8B-B14F-4D97-AF65-F5344CB8AC3E}">
        <p14:creationId xmlns:p14="http://schemas.microsoft.com/office/powerpoint/2010/main" val="427120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0921F9-31EC-4E26-8B7E-93DA946311F2}"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3711-D7EC-42A6-8FCD-D3F0F41DC011}" type="slidenum">
              <a:rPr lang="en-GB" smtClean="0"/>
              <a:t>‹#›</a:t>
            </a:fld>
            <a:endParaRPr lang="en-GB"/>
          </a:p>
        </p:txBody>
      </p:sp>
    </p:spTree>
    <p:extLst>
      <p:ext uri="{BB962C8B-B14F-4D97-AF65-F5344CB8AC3E}">
        <p14:creationId xmlns:p14="http://schemas.microsoft.com/office/powerpoint/2010/main" val="362516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0921F9-31EC-4E26-8B7E-93DA946311F2}"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3711-D7EC-42A6-8FCD-D3F0F41DC011}" type="slidenum">
              <a:rPr lang="en-GB" smtClean="0"/>
              <a:t>‹#›</a:t>
            </a:fld>
            <a:endParaRPr lang="en-GB"/>
          </a:p>
        </p:txBody>
      </p:sp>
    </p:spTree>
    <p:extLst>
      <p:ext uri="{BB962C8B-B14F-4D97-AF65-F5344CB8AC3E}">
        <p14:creationId xmlns:p14="http://schemas.microsoft.com/office/powerpoint/2010/main" val="97727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0921F9-31EC-4E26-8B7E-93DA946311F2}"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3711-D7EC-42A6-8FCD-D3F0F41DC011}" type="slidenum">
              <a:rPr lang="en-GB" smtClean="0"/>
              <a:t>‹#›</a:t>
            </a:fld>
            <a:endParaRPr lang="en-GB"/>
          </a:p>
        </p:txBody>
      </p:sp>
    </p:spTree>
    <p:extLst>
      <p:ext uri="{BB962C8B-B14F-4D97-AF65-F5344CB8AC3E}">
        <p14:creationId xmlns:p14="http://schemas.microsoft.com/office/powerpoint/2010/main" val="199494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0921F9-31EC-4E26-8B7E-93DA946311F2}"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3711-D7EC-42A6-8FCD-D3F0F41DC011}" type="slidenum">
              <a:rPr lang="en-GB" smtClean="0"/>
              <a:t>‹#›</a:t>
            </a:fld>
            <a:endParaRPr lang="en-GB"/>
          </a:p>
        </p:txBody>
      </p:sp>
    </p:spTree>
    <p:extLst>
      <p:ext uri="{BB962C8B-B14F-4D97-AF65-F5344CB8AC3E}">
        <p14:creationId xmlns:p14="http://schemas.microsoft.com/office/powerpoint/2010/main" val="253015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0921F9-31EC-4E26-8B7E-93DA946311F2}"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3711-D7EC-42A6-8FCD-D3F0F41DC011}" type="slidenum">
              <a:rPr lang="en-GB" smtClean="0"/>
              <a:t>‹#›</a:t>
            </a:fld>
            <a:endParaRPr lang="en-GB"/>
          </a:p>
        </p:txBody>
      </p:sp>
    </p:spTree>
    <p:extLst>
      <p:ext uri="{BB962C8B-B14F-4D97-AF65-F5344CB8AC3E}">
        <p14:creationId xmlns:p14="http://schemas.microsoft.com/office/powerpoint/2010/main" val="253809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0921F9-31EC-4E26-8B7E-93DA946311F2}" type="datetimeFigureOut">
              <a:rPr lang="en-GB" smtClean="0"/>
              <a:t>19/05/2020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233711-D7EC-42A6-8FCD-D3F0F41DC011}" type="slidenum">
              <a:rPr lang="en-GB" smtClean="0"/>
              <a:t>‹#›</a:t>
            </a:fld>
            <a:endParaRPr lang="en-GB"/>
          </a:p>
        </p:txBody>
      </p:sp>
    </p:spTree>
    <p:extLst>
      <p:ext uri="{BB962C8B-B14F-4D97-AF65-F5344CB8AC3E}">
        <p14:creationId xmlns:p14="http://schemas.microsoft.com/office/powerpoint/2010/main" val="42842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0921F9-31EC-4E26-8B7E-93DA946311F2}" type="datetimeFigureOut">
              <a:rPr lang="en-GB" smtClean="0"/>
              <a:t>19/05/2020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3711-D7EC-42A6-8FCD-D3F0F41DC011}" type="slidenum">
              <a:rPr lang="en-GB" smtClean="0"/>
              <a:t>‹#›</a:t>
            </a:fld>
            <a:endParaRPr lang="en-GB"/>
          </a:p>
        </p:txBody>
      </p:sp>
    </p:spTree>
    <p:extLst>
      <p:ext uri="{BB962C8B-B14F-4D97-AF65-F5344CB8AC3E}">
        <p14:creationId xmlns:p14="http://schemas.microsoft.com/office/powerpoint/2010/main" val="3840824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921F9-31EC-4E26-8B7E-93DA946311F2}" type="datetimeFigureOut">
              <a:rPr lang="en-GB" smtClean="0"/>
              <a:t>19/05/2020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3711-D7EC-42A6-8FCD-D3F0F41DC011}" type="slidenum">
              <a:rPr lang="en-GB" smtClean="0"/>
              <a:t>‹#›</a:t>
            </a:fld>
            <a:endParaRPr lang="en-GB"/>
          </a:p>
        </p:txBody>
      </p:sp>
    </p:spTree>
    <p:extLst>
      <p:ext uri="{BB962C8B-B14F-4D97-AF65-F5344CB8AC3E}">
        <p14:creationId xmlns:p14="http://schemas.microsoft.com/office/powerpoint/2010/main" val="583967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0921F9-31EC-4E26-8B7E-93DA946311F2}"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3711-D7EC-42A6-8FCD-D3F0F41DC011}" type="slidenum">
              <a:rPr lang="en-GB" smtClean="0"/>
              <a:t>‹#›</a:t>
            </a:fld>
            <a:endParaRPr lang="en-GB"/>
          </a:p>
        </p:txBody>
      </p:sp>
    </p:spTree>
    <p:extLst>
      <p:ext uri="{BB962C8B-B14F-4D97-AF65-F5344CB8AC3E}">
        <p14:creationId xmlns:p14="http://schemas.microsoft.com/office/powerpoint/2010/main" val="349813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0921F9-31EC-4E26-8B7E-93DA946311F2}"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3711-D7EC-42A6-8FCD-D3F0F41DC011}" type="slidenum">
              <a:rPr lang="en-GB" smtClean="0"/>
              <a:t>‹#›</a:t>
            </a:fld>
            <a:endParaRPr lang="en-GB"/>
          </a:p>
        </p:txBody>
      </p:sp>
    </p:spTree>
    <p:extLst>
      <p:ext uri="{BB962C8B-B14F-4D97-AF65-F5344CB8AC3E}">
        <p14:creationId xmlns:p14="http://schemas.microsoft.com/office/powerpoint/2010/main" val="11598436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921F9-31EC-4E26-8B7E-93DA946311F2}" type="datetimeFigureOut">
              <a:rPr lang="en-GB" smtClean="0"/>
              <a:t>19/05/2020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33711-D7EC-42A6-8FCD-D3F0F41DC011}" type="slidenum">
              <a:rPr lang="en-GB" smtClean="0"/>
              <a:t>‹#›</a:t>
            </a:fld>
            <a:endParaRPr lang="en-GB"/>
          </a:p>
        </p:txBody>
      </p:sp>
    </p:spTree>
    <p:extLst>
      <p:ext uri="{BB962C8B-B14F-4D97-AF65-F5344CB8AC3E}">
        <p14:creationId xmlns:p14="http://schemas.microsoft.com/office/powerpoint/2010/main" val="2464026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917" y="204810"/>
            <a:ext cx="3915177" cy="707886"/>
          </a:xfrm>
          <a:prstGeom prst="rect">
            <a:avLst/>
          </a:prstGeom>
          <a:noFill/>
          <a:ln w="38100">
            <a:solidFill>
              <a:srgbClr val="0070C0"/>
            </a:solidFill>
          </a:ln>
        </p:spPr>
        <p:txBody>
          <a:bodyPr wrap="square" rtlCol="0">
            <a:spAutoFit/>
          </a:bodyPr>
          <a:lstStyle/>
          <a:p>
            <a:pPr algn="ctr"/>
            <a:r>
              <a:rPr lang="en-GB" sz="2000" dirty="0">
                <a:latin typeface="Comic Sans MS" panose="030F0702030302020204" pitchFamily="66" charset="0"/>
              </a:rPr>
              <a:t>Year 4– </a:t>
            </a:r>
            <a:r>
              <a:rPr lang="en-GB" sz="2000" dirty="0" smtClean="0">
                <a:latin typeface="Comic Sans MS" panose="030F0702030302020204" pitchFamily="66" charset="0"/>
              </a:rPr>
              <a:t>Summer</a:t>
            </a:r>
            <a:r>
              <a:rPr lang="en-GB" sz="2000" dirty="0" smtClean="0">
                <a:latin typeface="Comic Sans MS" panose="030F0702030302020204" pitchFamily="66" charset="0"/>
              </a:rPr>
              <a:t> </a:t>
            </a:r>
            <a:r>
              <a:rPr lang="en-GB" sz="2000" dirty="0">
                <a:latin typeface="Comic Sans MS" panose="030F0702030302020204" pitchFamily="66" charset="0"/>
              </a:rPr>
              <a:t>T</a:t>
            </a:r>
            <a:r>
              <a:rPr lang="en-GB" sz="2000" dirty="0" smtClean="0">
                <a:latin typeface="Comic Sans MS" panose="030F0702030302020204" pitchFamily="66" charset="0"/>
              </a:rPr>
              <a:t>erm</a:t>
            </a:r>
            <a:endParaRPr lang="en-GB" sz="2000" dirty="0">
              <a:latin typeface="Comic Sans MS" panose="030F0702030302020204" pitchFamily="66" charset="0"/>
            </a:endParaRPr>
          </a:p>
          <a:p>
            <a:pPr algn="ctr"/>
            <a:r>
              <a:rPr lang="en-GB" sz="2000" dirty="0">
                <a:latin typeface="Comic Sans MS" panose="030F0702030302020204" pitchFamily="66" charset="0"/>
              </a:rPr>
              <a:t>Baking bread</a:t>
            </a:r>
          </a:p>
        </p:txBody>
      </p:sp>
      <p:graphicFrame>
        <p:nvGraphicFramePr>
          <p:cNvPr id="6" name="Table 5"/>
          <p:cNvGraphicFramePr>
            <a:graphicFrameLocks noGrp="1"/>
          </p:cNvGraphicFramePr>
          <p:nvPr>
            <p:extLst>
              <p:ext uri="{D42A27DB-BD31-4B8C-83A1-F6EECF244321}">
                <p14:modId xmlns:p14="http://schemas.microsoft.com/office/powerpoint/2010/main" val="3218068558"/>
              </p:ext>
            </p:extLst>
          </p:nvPr>
        </p:nvGraphicFramePr>
        <p:xfrm>
          <a:off x="296214" y="1055832"/>
          <a:ext cx="5749731" cy="4181155"/>
        </p:xfrm>
        <a:graphic>
          <a:graphicData uri="http://schemas.openxmlformats.org/drawingml/2006/table">
            <a:tbl>
              <a:tblPr firstRow="1" bandRow="1"/>
              <a:tblGrid>
                <a:gridCol w="1637030">
                  <a:extLst>
                    <a:ext uri="{9D8B030D-6E8A-4147-A177-3AD203B41FA5}">
                      <a16:colId xmlns:a16="http://schemas.microsoft.com/office/drawing/2014/main" xmlns="" val="20000"/>
                    </a:ext>
                  </a:extLst>
                </a:gridCol>
                <a:gridCol w="4112701">
                  <a:extLst>
                    <a:ext uri="{9D8B030D-6E8A-4147-A177-3AD203B41FA5}">
                      <a16:colId xmlns:a16="http://schemas.microsoft.com/office/drawing/2014/main" xmlns="" val="20001"/>
                    </a:ext>
                  </a:extLst>
                </a:gridCol>
              </a:tblGrid>
              <a:tr h="353930">
                <a:tc gridSpan="2">
                  <a:txBody>
                    <a:bodyPr/>
                    <a:lstStyle/>
                    <a:p>
                      <a:pPr algn="ctr"/>
                      <a:r>
                        <a:rPr lang="en-GB" sz="1400" b="0" u="sng" dirty="0">
                          <a:solidFill>
                            <a:schemeClr val="bg1"/>
                          </a:solidFill>
                          <a:latin typeface="Comic Sans MS" panose="030F0702030302020204" pitchFamily="66" charset="0"/>
                        </a:rPr>
                        <a:t>Key Vocabulary</a:t>
                      </a:r>
                    </a:p>
                  </a:txBody>
                  <a:tcPr anchor="ctr">
                    <a:solidFill>
                      <a:srgbClr val="0070C0"/>
                    </a:solidFill>
                  </a:tcPr>
                </a:tc>
                <a:tc hMerge="1">
                  <a:txBody>
                    <a:bodyPr/>
                    <a:lstStyle/>
                    <a:p>
                      <a:endParaRPr lang="en-GB" dirty="0"/>
                    </a:p>
                  </a:txBody>
                  <a:tcPr/>
                </a:tc>
                <a:extLst>
                  <a:ext uri="{0D108BD9-81ED-4DB2-BD59-A6C34878D82A}">
                    <a16:rowId xmlns:a16="http://schemas.microsoft.com/office/drawing/2014/main" xmlns="" val="10000"/>
                  </a:ext>
                </a:extLst>
              </a:tr>
              <a:tr h="464015">
                <a:tc>
                  <a:txBody>
                    <a:bodyPr/>
                    <a:lstStyle/>
                    <a:p>
                      <a:pPr algn="l"/>
                      <a:r>
                        <a:rPr lang="en-GB" sz="1400" b="0" dirty="0">
                          <a:latin typeface="Comic Sans MS" panose="030F0702030302020204" pitchFamily="66" charset="0"/>
                        </a:rPr>
                        <a:t>Yeast </a:t>
                      </a:r>
                    </a:p>
                  </a:txBody>
                  <a:tcPr>
                    <a:solidFill>
                      <a:schemeClr val="accent1">
                        <a:lumMod val="60000"/>
                        <a:lumOff val="40000"/>
                      </a:schemeClr>
                    </a:solidFill>
                  </a:tcPr>
                </a:tc>
                <a:tc>
                  <a:txBody>
                    <a:bodyPr/>
                    <a:lstStyle/>
                    <a:p>
                      <a:pPr algn="l"/>
                      <a:r>
                        <a:rPr lang="en-GB" sz="1600" b="0" dirty="0">
                          <a:latin typeface="+mn-lt"/>
                        </a:rPr>
                        <a:t> The rising agent in bread. </a:t>
                      </a:r>
                    </a:p>
                  </a:txBody>
                  <a:tcPr/>
                </a:tc>
                <a:extLst>
                  <a:ext uri="{0D108BD9-81ED-4DB2-BD59-A6C34878D82A}">
                    <a16:rowId xmlns:a16="http://schemas.microsoft.com/office/drawing/2014/main" xmlns="" val="10001"/>
                  </a:ext>
                </a:extLst>
              </a:tr>
              <a:tr h="464015">
                <a:tc>
                  <a:txBody>
                    <a:bodyPr/>
                    <a:lstStyle/>
                    <a:p>
                      <a:pPr algn="l"/>
                      <a:r>
                        <a:rPr lang="en-GB" sz="1400" b="0" dirty="0">
                          <a:latin typeface="Comic Sans MS" panose="030F0702030302020204" pitchFamily="66" charset="0"/>
                        </a:rPr>
                        <a:t>Rise</a:t>
                      </a:r>
                    </a:p>
                  </a:txBody>
                  <a:tcPr>
                    <a:solidFill>
                      <a:schemeClr val="accent1">
                        <a:lumMod val="60000"/>
                        <a:lumOff val="40000"/>
                      </a:schemeClr>
                    </a:solidFill>
                  </a:tcPr>
                </a:tc>
                <a:tc>
                  <a:txBody>
                    <a:bodyPr/>
                    <a:lstStyle/>
                    <a:p>
                      <a:pPr algn="l"/>
                      <a:r>
                        <a:rPr lang="en-GB" sz="1600" b="0" dirty="0">
                          <a:latin typeface="+mn-lt"/>
                        </a:rPr>
                        <a:t>The increase of the size of the bread when baked. </a:t>
                      </a:r>
                    </a:p>
                  </a:txBody>
                  <a:tcPr/>
                </a:tc>
                <a:extLst>
                  <a:ext uri="{0D108BD9-81ED-4DB2-BD59-A6C34878D82A}">
                    <a16:rowId xmlns:a16="http://schemas.microsoft.com/office/drawing/2014/main" xmlns="" val="4011220860"/>
                  </a:ext>
                </a:extLst>
              </a:tr>
              <a:tr h="464015">
                <a:tc>
                  <a:txBody>
                    <a:bodyPr/>
                    <a:lstStyle/>
                    <a:p>
                      <a:pPr algn="l"/>
                      <a:r>
                        <a:rPr lang="en-GB" sz="1400" b="0" dirty="0">
                          <a:latin typeface="Comic Sans MS" panose="030F0702030302020204" pitchFamily="66" charset="0"/>
                        </a:rPr>
                        <a:t>Knead </a:t>
                      </a:r>
                    </a:p>
                  </a:txBody>
                  <a:tcPr>
                    <a:solidFill>
                      <a:schemeClr val="accent1">
                        <a:lumMod val="60000"/>
                        <a:lumOff val="40000"/>
                      </a:schemeClr>
                    </a:solidFill>
                  </a:tcPr>
                </a:tc>
                <a:tc>
                  <a:txBody>
                    <a:bodyPr/>
                    <a:lstStyle/>
                    <a:p>
                      <a:pPr algn="l"/>
                      <a:r>
                        <a:rPr lang="en-GB" sz="1600" b="0" dirty="0">
                          <a:latin typeface="+mn-lt"/>
                        </a:rPr>
                        <a:t>To work the dough with your hands. </a:t>
                      </a:r>
                    </a:p>
                  </a:txBody>
                  <a:tcPr/>
                </a:tc>
                <a:extLst>
                  <a:ext uri="{0D108BD9-81ED-4DB2-BD59-A6C34878D82A}">
                    <a16:rowId xmlns:a16="http://schemas.microsoft.com/office/drawing/2014/main" xmlns="" val="1002437227"/>
                  </a:ext>
                </a:extLst>
              </a:tr>
              <a:tr h="464015">
                <a:tc>
                  <a:txBody>
                    <a:bodyPr/>
                    <a:lstStyle/>
                    <a:p>
                      <a:pPr algn="l"/>
                      <a:r>
                        <a:rPr lang="en-GB" sz="1400" b="0" dirty="0">
                          <a:latin typeface="Comic Sans MS" panose="030F0702030302020204" pitchFamily="66" charset="0"/>
                        </a:rPr>
                        <a:t>Optimum </a:t>
                      </a:r>
                    </a:p>
                  </a:txBody>
                  <a:tcPr>
                    <a:solidFill>
                      <a:schemeClr val="accent1">
                        <a:lumMod val="60000"/>
                        <a:lumOff val="40000"/>
                      </a:schemeClr>
                    </a:solidFill>
                  </a:tcPr>
                </a:tc>
                <a:tc>
                  <a:txBody>
                    <a:bodyPr/>
                    <a:lstStyle/>
                    <a:p>
                      <a:pPr algn="l"/>
                      <a:r>
                        <a:rPr lang="en-GB" sz="1600" b="0" dirty="0">
                          <a:latin typeface="+mn-lt"/>
                        </a:rPr>
                        <a:t>The right amount of something. </a:t>
                      </a:r>
                    </a:p>
                  </a:txBody>
                  <a:tcPr/>
                </a:tc>
                <a:extLst>
                  <a:ext uri="{0D108BD9-81ED-4DB2-BD59-A6C34878D82A}">
                    <a16:rowId xmlns:a16="http://schemas.microsoft.com/office/drawing/2014/main" xmlns="" val="4112947392"/>
                  </a:ext>
                </a:extLst>
              </a:tr>
              <a:tr h="464015">
                <a:tc>
                  <a:txBody>
                    <a:bodyPr/>
                    <a:lstStyle/>
                    <a:p>
                      <a:pPr algn="l"/>
                      <a:r>
                        <a:rPr lang="en-GB" sz="1400" b="0" dirty="0">
                          <a:latin typeface="Comic Sans MS" panose="030F0702030302020204" pitchFamily="66" charset="0"/>
                        </a:rPr>
                        <a:t>Temperature </a:t>
                      </a:r>
                    </a:p>
                  </a:txBody>
                  <a:tcPr>
                    <a:solidFill>
                      <a:schemeClr val="accent1">
                        <a:lumMod val="60000"/>
                        <a:lumOff val="40000"/>
                      </a:schemeClr>
                    </a:solidFill>
                  </a:tcPr>
                </a:tc>
                <a:tc>
                  <a:txBody>
                    <a:bodyPr/>
                    <a:lstStyle/>
                    <a:p>
                      <a:pPr algn="l"/>
                      <a:r>
                        <a:rPr lang="en-GB" sz="1600" b="0" dirty="0">
                          <a:latin typeface="+mn-lt"/>
                        </a:rPr>
                        <a:t>How hot something is. </a:t>
                      </a:r>
                    </a:p>
                  </a:txBody>
                  <a:tcPr/>
                </a:tc>
                <a:extLst>
                  <a:ext uri="{0D108BD9-81ED-4DB2-BD59-A6C34878D82A}">
                    <a16:rowId xmlns:a16="http://schemas.microsoft.com/office/drawing/2014/main" xmlns="" val="302755081"/>
                  </a:ext>
                </a:extLst>
              </a:tr>
              <a:tr h="464015">
                <a:tc>
                  <a:txBody>
                    <a:bodyPr/>
                    <a:lstStyle/>
                    <a:p>
                      <a:pPr algn="l"/>
                      <a:r>
                        <a:rPr lang="en-GB" sz="1400" b="0" dirty="0">
                          <a:latin typeface="Comic Sans MS" panose="030F0702030302020204" pitchFamily="66" charset="0"/>
                        </a:rPr>
                        <a:t>Celsius </a:t>
                      </a:r>
                    </a:p>
                  </a:txBody>
                  <a:tcPr>
                    <a:solidFill>
                      <a:schemeClr val="accent1">
                        <a:lumMod val="60000"/>
                        <a:lumOff val="40000"/>
                      </a:schemeClr>
                    </a:solidFill>
                  </a:tcPr>
                </a:tc>
                <a:tc>
                  <a:txBody>
                    <a:bodyPr/>
                    <a:lstStyle/>
                    <a:p>
                      <a:pPr algn="l"/>
                      <a:r>
                        <a:rPr lang="en-GB" sz="1600" b="0" dirty="0">
                          <a:latin typeface="+mn-lt"/>
                        </a:rPr>
                        <a:t>The measurement of temperature. </a:t>
                      </a:r>
                    </a:p>
                  </a:txBody>
                  <a:tcPr/>
                </a:tc>
                <a:extLst>
                  <a:ext uri="{0D108BD9-81ED-4DB2-BD59-A6C34878D82A}">
                    <a16:rowId xmlns:a16="http://schemas.microsoft.com/office/drawing/2014/main" xmlns="" val="56203529"/>
                  </a:ext>
                </a:extLst>
              </a:tr>
              <a:tr h="464015">
                <a:tc>
                  <a:txBody>
                    <a:bodyPr/>
                    <a:lstStyle/>
                    <a:p>
                      <a:pPr algn="l"/>
                      <a:r>
                        <a:rPr lang="en-GB" sz="1400" b="0" dirty="0">
                          <a:latin typeface="Comic Sans MS" panose="030F0702030302020204" pitchFamily="66" charset="0"/>
                        </a:rPr>
                        <a:t>Prove </a:t>
                      </a:r>
                    </a:p>
                  </a:txBody>
                  <a:tcPr>
                    <a:solidFill>
                      <a:schemeClr val="accent1">
                        <a:lumMod val="60000"/>
                        <a:lumOff val="40000"/>
                      </a:schemeClr>
                    </a:solidFill>
                  </a:tcPr>
                </a:tc>
                <a:tc>
                  <a:txBody>
                    <a:bodyPr/>
                    <a:lstStyle/>
                    <a:p>
                      <a:pPr algn="l"/>
                      <a:r>
                        <a:rPr lang="en-GB" sz="1600" b="0" dirty="0">
                          <a:latin typeface="+mn-lt"/>
                        </a:rPr>
                        <a:t>The aeration of dough to rise. </a:t>
                      </a:r>
                    </a:p>
                  </a:txBody>
                  <a:tcPr/>
                </a:tc>
                <a:extLst>
                  <a:ext uri="{0D108BD9-81ED-4DB2-BD59-A6C34878D82A}">
                    <a16:rowId xmlns:a16="http://schemas.microsoft.com/office/drawing/2014/main" xmlns="" val="2224931550"/>
                  </a:ext>
                </a:extLst>
              </a:tr>
              <a:tr h="464015">
                <a:tc>
                  <a:txBody>
                    <a:bodyPr/>
                    <a:lstStyle/>
                    <a:p>
                      <a:pPr algn="l"/>
                      <a:r>
                        <a:rPr lang="en-GB" sz="1400" b="0" dirty="0">
                          <a:latin typeface="Comic Sans MS" panose="030F0702030302020204" pitchFamily="66" charset="0"/>
                        </a:rPr>
                        <a:t>Aeration</a:t>
                      </a:r>
                      <a:r>
                        <a:rPr lang="en-GB" sz="1400" b="0" dirty="0">
                          <a:latin typeface="+mn-lt"/>
                        </a:rPr>
                        <a:t> </a:t>
                      </a:r>
                      <a:endParaRPr lang="en-GB" sz="1400" b="0" dirty="0">
                        <a:latin typeface="Comic Sans MS" panose="030F0702030302020204" pitchFamily="66" charset="0"/>
                      </a:endParaRPr>
                    </a:p>
                  </a:txBody>
                  <a:tcPr>
                    <a:solidFill>
                      <a:schemeClr val="accent1">
                        <a:lumMod val="60000"/>
                        <a:lumOff val="40000"/>
                      </a:schemeClr>
                    </a:solidFill>
                  </a:tcPr>
                </a:tc>
                <a:tc>
                  <a:txBody>
                    <a:bodyPr/>
                    <a:lstStyle/>
                    <a:p>
                      <a:pPr algn="l"/>
                      <a:r>
                        <a:rPr lang="en-GB" sz="1600" b="0" dirty="0">
                          <a:latin typeface="+mn-lt"/>
                        </a:rPr>
                        <a:t>To put air into something.</a:t>
                      </a:r>
                    </a:p>
                  </a:txBody>
                  <a:tcPr/>
                </a:tc>
                <a:extLst>
                  <a:ext uri="{0D108BD9-81ED-4DB2-BD59-A6C34878D82A}">
                    <a16:rowId xmlns:a16="http://schemas.microsoft.com/office/drawing/2014/main" xmlns="" val="2797387798"/>
                  </a:ext>
                </a:extLst>
              </a:tr>
            </a:tbl>
          </a:graphicData>
        </a:graphic>
      </p:graphicFrame>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1992" t="29376" r="26024" b="23044"/>
          <a:stretch/>
        </p:blipFill>
        <p:spPr>
          <a:xfrm>
            <a:off x="103029" y="102405"/>
            <a:ext cx="862885" cy="881918"/>
          </a:xfrm>
          <a:prstGeom prst="rect">
            <a:avLst/>
          </a:prstGeom>
        </p:spPr>
      </p:pic>
      <p:sp>
        <p:nvSpPr>
          <p:cNvPr id="7" name="TextBox 6"/>
          <p:cNvSpPr txBox="1"/>
          <p:nvPr/>
        </p:nvSpPr>
        <p:spPr>
          <a:xfrm>
            <a:off x="6792048" y="1332222"/>
            <a:ext cx="1762074" cy="369332"/>
          </a:xfrm>
          <a:prstGeom prst="rect">
            <a:avLst/>
          </a:prstGeom>
          <a:noFill/>
        </p:spPr>
        <p:txBody>
          <a:bodyPr wrap="square" rtlCol="0">
            <a:spAutoFit/>
          </a:bodyPr>
          <a:lstStyle/>
          <a:p>
            <a:r>
              <a:rPr lang="en-GB" dirty="0">
                <a:latin typeface="Comic Sans MS" panose="030F0702030302020204" pitchFamily="66" charset="0"/>
              </a:rPr>
              <a:t> </a:t>
            </a:r>
          </a:p>
        </p:txBody>
      </p:sp>
      <p:pic>
        <p:nvPicPr>
          <p:cNvPr id="3" name="Picture 2">
            <a:extLst>
              <a:ext uri="{FF2B5EF4-FFF2-40B4-BE49-F238E27FC236}">
                <a16:creationId xmlns:a16="http://schemas.microsoft.com/office/drawing/2014/main" xmlns="" id="{5800FB09-7265-4BA5-9FD8-218444EB848E}"/>
              </a:ext>
            </a:extLst>
          </p:cNvPr>
          <p:cNvPicPr>
            <a:picLocks noChangeAspect="1"/>
          </p:cNvPicPr>
          <p:nvPr/>
        </p:nvPicPr>
        <p:blipFill>
          <a:blip r:embed="rId3"/>
          <a:stretch>
            <a:fillRect/>
          </a:stretch>
        </p:blipFill>
        <p:spPr>
          <a:xfrm>
            <a:off x="8554122" y="111614"/>
            <a:ext cx="2878712" cy="1888435"/>
          </a:xfrm>
          <a:prstGeom prst="rect">
            <a:avLst/>
          </a:prstGeom>
        </p:spPr>
      </p:pic>
      <p:pic>
        <p:nvPicPr>
          <p:cNvPr id="9" name="Picture 8">
            <a:extLst>
              <a:ext uri="{FF2B5EF4-FFF2-40B4-BE49-F238E27FC236}">
                <a16:creationId xmlns:a16="http://schemas.microsoft.com/office/drawing/2014/main" xmlns="" id="{3E039AD3-E327-42B1-B3C7-75A1E0361D8A}"/>
              </a:ext>
            </a:extLst>
          </p:cNvPr>
          <p:cNvPicPr>
            <a:picLocks noChangeAspect="1"/>
          </p:cNvPicPr>
          <p:nvPr/>
        </p:nvPicPr>
        <p:blipFill>
          <a:blip r:embed="rId4"/>
          <a:stretch>
            <a:fillRect/>
          </a:stretch>
        </p:blipFill>
        <p:spPr>
          <a:xfrm>
            <a:off x="6878759" y="2789897"/>
            <a:ext cx="1905000" cy="1838325"/>
          </a:xfrm>
          <a:prstGeom prst="rect">
            <a:avLst/>
          </a:prstGeom>
        </p:spPr>
      </p:pic>
      <p:pic>
        <p:nvPicPr>
          <p:cNvPr id="11" name="Picture 10">
            <a:extLst>
              <a:ext uri="{FF2B5EF4-FFF2-40B4-BE49-F238E27FC236}">
                <a16:creationId xmlns:a16="http://schemas.microsoft.com/office/drawing/2014/main" xmlns="" id="{8A090394-6321-4580-94EA-84E78BDE58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7302" y="2784271"/>
            <a:ext cx="1888435" cy="1888435"/>
          </a:xfrm>
          <a:prstGeom prst="rect">
            <a:avLst/>
          </a:prstGeom>
        </p:spPr>
      </p:pic>
      <p:pic>
        <p:nvPicPr>
          <p:cNvPr id="13" name="Picture 12">
            <a:extLst>
              <a:ext uri="{FF2B5EF4-FFF2-40B4-BE49-F238E27FC236}">
                <a16:creationId xmlns:a16="http://schemas.microsoft.com/office/drawing/2014/main" xmlns="" id="{B6478BC8-E5B9-4CA1-BC4A-8C22C51CF2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9779" y="4748062"/>
            <a:ext cx="2382959" cy="1937005"/>
          </a:xfrm>
          <a:prstGeom prst="rect">
            <a:avLst/>
          </a:prstGeom>
        </p:spPr>
      </p:pic>
      <p:sp>
        <p:nvSpPr>
          <p:cNvPr id="14" name="TextBox 13">
            <a:extLst>
              <a:ext uri="{FF2B5EF4-FFF2-40B4-BE49-F238E27FC236}">
                <a16:creationId xmlns:a16="http://schemas.microsoft.com/office/drawing/2014/main" xmlns="" id="{10772C3D-6E23-4722-85CA-85E8098C2683}"/>
              </a:ext>
            </a:extLst>
          </p:cNvPr>
          <p:cNvSpPr txBox="1"/>
          <p:nvPr/>
        </p:nvSpPr>
        <p:spPr>
          <a:xfrm>
            <a:off x="6637694" y="537252"/>
            <a:ext cx="1654427" cy="369332"/>
          </a:xfrm>
          <a:prstGeom prst="rect">
            <a:avLst/>
          </a:prstGeom>
          <a:noFill/>
        </p:spPr>
        <p:txBody>
          <a:bodyPr wrap="none" rtlCol="0">
            <a:spAutoFit/>
          </a:bodyPr>
          <a:lstStyle/>
          <a:p>
            <a:r>
              <a:rPr lang="en-GB" u="sng" dirty="0"/>
              <a:t>Kneading bread</a:t>
            </a:r>
          </a:p>
        </p:txBody>
      </p:sp>
      <p:sp>
        <p:nvSpPr>
          <p:cNvPr id="15" name="TextBox 14">
            <a:extLst>
              <a:ext uri="{FF2B5EF4-FFF2-40B4-BE49-F238E27FC236}">
                <a16:creationId xmlns:a16="http://schemas.microsoft.com/office/drawing/2014/main" xmlns="" id="{406B088D-CC2F-42FE-B70F-910C1CCBBB8C}"/>
              </a:ext>
            </a:extLst>
          </p:cNvPr>
          <p:cNvSpPr txBox="1"/>
          <p:nvPr/>
        </p:nvSpPr>
        <p:spPr>
          <a:xfrm>
            <a:off x="8292121" y="2271321"/>
            <a:ext cx="944554" cy="369332"/>
          </a:xfrm>
          <a:prstGeom prst="rect">
            <a:avLst/>
          </a:prstGeom>
          <a:noFill/>
        </p:spPr>
        <p:txBody>
          <a:bodyPr wrap="none" rtlCol="0">
            <a:spAutoFit/>
          </a:bodyPr>
          <a:lstStyle/>
          <a:p>
            <a:r>
              <a:rPr lang="en-GB" u="sng" dirty="0"/>
              <a:t>Proving </a:t>
            </a:r>
          </a:p>
        </p:txBody>
      </p:sp>
      <p:sp>
        <p:nvSpPr>
          <p:cNvPr id="16" name="TextBox 15">
            <a:extLst>
              <a:ext uri="{FF2B5EF4-FFF2-40B4-BE49-F238E27FC236}">
                <a16:creationId xmlns:a16="http://schemas.microsoft.com/office/drawing/2014/main" xmlns="" id="{ED179B6D-36CD-437D-A1D0-9D086A1671BF}"/>
              </a:ext>
            </a:extLst>
          </p:cNvPr>
          <p:cNvSpPr txBox="1"/>
          <p:nvPr/>
        </p:nvSpPr>
        <p:spPr>
          <a:xfrm>
            <a:off x="9554817" y="5525778"/>
            <a:ext cx="1295483" cy="369332"/>
          </a:xfrm>
          <a:prstGeom prst="rect">
            <a:avLst/>
          </a:prstGeom>
          <a:noFill/>
        </p:spPr>
        <p:txBody>
          <a:bodyPr wrap="none" rtlCol="0">
            <a:spAutoFit/>
          </a:bodyPr>
          <a:lstStyle/>
          <a:p>
            <a:r>
              <a:rPr lang="en-GB" u="sng" dirty="0"/>
              <a:t>Oven baked</a:t>
            </a:r>
          </a:p>
        </p:txBody>
      </p:sp>
    </p:spTree>
    <p:extLst>
      <p:ext uri="{BB962C8B-B14F-4D97-AF65-F5344CB8AC3E}">
        <p14:creationId xmlns:p14="http://schemas.microsoft.com/office/powerpoint/2010/main" val="9975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EEA9B510-ED9D-4FE8-BBF6-23402FB8FB8D}"/>
              </a:ext>
            </a:extLst>
          </p:cNvPr>
          <p:cNvGraphicFramePr>
            <a:graphicFrameLocks noGrp="1"/>
          </p:cNvGraphicFramePr>
          <p:nvPr>
            <p:extLst>
              <p:ext uri="{D42A27DB-BD31-4B8C-83A1-F6EECF244321}">
                <p14:modId xmlns:p14="http://schemas.microsoft.com/office/powerpoint/2010/main" val="4176483110"/>
              </p:ext>
            </p:extLst>
          </p:nvPr>
        </p:nvGraphicFramePr>
        <p:xfrm>
          <a:off x="702365" y="222415"/>
          <a:ext cx="10323444" cy="6676284"/>
        </p:xfrm>
        <a:graphic>
          <a:graphicData uri="http://schemas.openxmlformats.org/drawingml/2006/table">
            <a:tbl>
              <a:tblPr firstRow="1" bandRow="1">
                <a:tableStyleId>{5C22544A-7EE6-4342-B048-85BDC9FD1C3A}</a:tableStyleId>
              </a:tblPr>
              <a:tblGrid>
                <a:gridCol w="3154171">
                  <a:extLst>
                    <a:ext uri="{9D8B030D-6E8A-4147-A177-3AD203B41FA5}">
                      <a16:colId xmlns:a16="http://schemas.microsoft.com/office/drawing/2014/main" xmlns="" val="1849509768"/>
                    </a:ext>
                  </a:extLst>
                </a:gridCol>
                <a:gridCol w="7169273">
                  <a:extLst>
                    <a:ext uri="{9D8B030D-6E8A-4147-A177-3AD203B41FA5}">
                      <a16:colId xmlns:a16="http://schemas.microsoft.com/office/drawing/2014/main" xmlns="" val="653107006"/>
                    </a:ext>
                  </a:extLst>
                </a:gridCol>
              </a:tblGrid>
              <a:tr h="851011">
                <a:tc gridSpan="2">
                  <a:txBody>
                    <a:bodyPr/>
                    <a:lstStyle/>
                    <a:p>
                      <a:pPr algn="ctr"/>
                      <a:r>
                        <a:rPr lang="en-GB" sz="1600" dirty="0"/>
                        <a:t>Lesson sequence</a:t>
                      </a:r>
                    </a:p>
                  </a:txBody>
                  <a:tcPr/>
                </a:tc>
                <a:tc hMerge="1">
                  <a:txBody>
                    <a:bodyPr/>
                    <a:lstStyle/>
                    <a:p>
                      <a:endParaRPr lang="en-GB" dirty="0"/>
                    </a:p>
                  </a:txBody>
                  <a:tcPr/>
                </a:tc>
                <a:extLst>
                  <a:ext uri="{0D108BD9-81ED-4DB2-BD59-A6C34878D82A}">
                    <a16:rowId xmlns:a16="http://schemas.microsoft.com/office/drawing/2014/main" xmlns="" val="805160069"/>
                  </a:ext>
                </a:extLst>
              </a:tr>
              <a:tr h="1229117">
                <a:tc>
                  <a:txBody>
                    <a:bodyPr/>
                    <a:lstStyle/>
                    <a:p>
                      <a:r>
                        <a:rPr lang="en-GB" sz="1600" dirty="0"/>
                        <a:t>Evaluation of existing products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Ensure pupils spend lots of time looking at bread products. We tried to ensure the pupils had experience of as many different and unusual sorts of bread as possible.</a:t>
                      </a:r>
                    </a:p>
                    <a:p>
                      <a:endParaRPr lang="en-GB" sz="1600" dirty="0"/>
                    </a:p>
                  </a:txBody>
                  <a:tcPr/>
                </a:tc>
                <a:extLst>
                  <a:ext uri="{0D108BD9-81ED-4DB2-BD59-A6C34878D82A}">
                    <a16:rowId xmlns:a16="http://schemas.microsoft.com/office/drawing/2014/main" xmlns="" val="2479317193"/>
                  </a:ext>
                </a:extLst>
              </a:tr>
              <a:tr h="816636">
                <a:tc>
                  <a:txBody>
                    <a:bodyPr/>
                    <a:lstStyle/>
                    <a:p>
                      <a:r>
                        <a:rPr lang="en-GB" sz="1600" dirty="0"/>
                        <a:t>Focussed tasks  </a:t>
                      </a:r>
                    </a:p>
                  </a:txBody>
                  <a:tcPr/>
                </a:tc>
                <a:tc>
                  <a:txBody>
                    <a:bodyPr/>
                    <a:lstStyle/>
                    <a:p>
                      <a:r>
                        <a:rPr lang="en-US" altLang="en-US" sz="1600" dirty="0"/>
                        <a:t>Work as a whole class rather than small groups to practice making bread and learning the skills of kneading, chopping and shaping. </a:t>
                      </a:r>
                      <a:endParaRPr lang="en-GB" sz="1600" dirty="0"/>
                    </a:p>
                  </a:txBody>
                  <a:tcPr/>
                </a:tc>
                <a:extLst>
                  <a:ext uri="{0D108BD9-81ED-4DB2-BD59-A6C34878D82A}">
                    <a16:rowId xmlns:a16="http://schemas.microsoft.com/office/drawing/2014/main" xmlns="" val="2408593815"/>
                  </a:ext>
                </a:extLst>
              </a:tr>
              <a:tr h="816636">
                <a:tc>
                  <a:txBody>
                    <a:bodyPr/>
                    <a:lstStyle/>
                    <a:p>
                      <a:r>
                        <a:rPr lang="en-GB" sz="1600" dirty="0"/>
                        <a:t>Design</a:t>
                      </a:r>
                    </a:p>
                  </a:txBody>
                  <a:tcPr/>
                </a:tc>
                <a:tc>
                  <a:txBody>
                    <a:bodyPr/>
                    <a:lstStyle/>
                    <a:p>
                      <a:r>
                        <a:rPr lang="en-GB" altLang="en-US" sz="1600" b="0" dirty="0"/>
                        <a:t>We used Positive Minus Interesting (PMI) as a technique for designing our bread products. Pupils worked in small groups and considered three possible design proposals before deciding on a final design</a:t>
                      </a:r>
                      <a:endParaRPr lang="en-GB" sz="1600" dirty="0"/>
                    </a:p>
                  </a:txBody>
                  <a:tcPr/>
                </a:tc>
                <a:extLst>
                  <a:ext uri="{0D108BD9-81ED-4DB2-BD59-A6C34878D82A}">
                    <a16:rowId xmlns:a16="http://schemas.microsoft.com/office/drawing/2014/main" xmlns="" val="2109463171"/>
                  </a:ext>
                </a:extLst>
              </a:tr>
              <a:tr h="816636">
                <a:tc>
                  <a:txBody>
                    <a:bodyPr/>
                    <a:lstStyle/>
                    <a:p>
                      <a:r>
                        <a:rPr lang="en-GB" sz="1600" dirty="0"/>
                        <a:t>Make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600" b="0" dirty="0"/>
                        <a:t>Each group had a basic bread recipe to follow, they also had the information from their yeast investigations to inform them about which sugar to use, the temperature of the liquid and the optimum time for proving.  </a:t>
                      </a:r>
                    </a:p>
                    <a:p>
                      <a:endParaRPr lang="en-GB" sz="1600" dirty="0"/>
                    </a:p>
                  </a:txBody>
                  <a:tcPr/>
                </a:tc>
                <a:extLst>
                  <a:ext uri="{0D108BD9-81ED-4DB2-BD59-A6C34878D82A}">
                    <a16:rowId xmlns:a16="http://schemas.microsoft.com/office/drawing/2014/main" xmlns="" val="3233485013"/>
                  </a:ext>
                </a:extLst>
              </a:tr>
              <a:tr h="816636">
                <a:tc>
                  <a:txBody>
                    <a:bodyPr/>
                    <a:lstStyle/>
                    <a:p>
                      <a:r>
                        <a:rPr lang="en-GB" sz="1600" dirty="0"/>
                        <a:t>Evaluate</a:t>
                      </a:r>
                      <a:r>
                        <a:rPr lang="en-GB" sz="1600" baseline="0" dirty="0"/>
                        <a:t> </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t>Consider using alternative methods of evaluating. Our pupils do find this element tricky. We have had lots of discussions with the pupils about how we could make this stage more accessible to all.</a:t>
                      </a:r>
                    </a:p>
                    <a:p>
                      <a:endParaRPr lang="en-GB" sz="1600" baseline="0" dirty="0"/>
                    </a:p>
                  </a:txBody>
                  <a:tcPr/>
                </a:tc>
                <a:extLst>
                  <a:ext uri="{0D108BD9-81ED-4DB2-BD59-A6C34878D82A}">
                    <a16:rowId xmlns:a16="http://schemas.microsoft.com/office/drawing/2014/main" xmlns="" val="854071622"/>
                  </a:ext>
                </a:extLst>
              </a:tr>
              <a:tr h="816636">
                <a:tc>
                  <a:txBody>
                    <a:bodyPr/>
                    <a:lstStyle/>
                    <a:p>
                      <a:r>
                        <a:rPr lang="en-GB" sz="1600" dirty="0"/>
                        <a:t>Health and Safety </a:t>
                      </a:r>
                    </a:p>
                  </a:txBody>
                  <a:tcPr/>
                </a:tc>
                <a:tc>
                  <a:txBody>
                    <a:bodyPr/>
                    <a:lstStyle/>
                    <a:p>
                      <a:r>
                        <a:rPr lang="en-GB" sz="1600" baseline="0" dirty="0"/>
                        <a:t>Use of the oven hot baking trays etc. </a:t>
                      </a:r>
                    </a:p>
                    <a:p>
                      <a:r>
                        <a:rPr lang="en-GB" sz="1600" baseline="0" dirty="0"/>
                        <a:t>Use of knives. </a:t>
                      </a:r>
                    </a:p>
                    <a:p>
                      <a:r>
                        <a:rPr lang="en-GB" sz="1600" baseline="0" dirty="0"/>
                        <a:t>Taught in groups to maximise safety. </a:t>
                      </a:r>
                    </a:p>
                  </a:txBody>
                  <a:tcPr/>
                </a:tc>
                <a:extLst>
                  <a:ext uri="{0D108BD9-81ED-4DB2-BD59-A6C34878D82A}">
                    <a16:rowId xmlns:a16="http://schemas.microsoft.com/office/drawing/2014/main" xmlns="" val="1068347341"/>
                  </a:ext>
                </a:extLst>
              </a:tr>
            </a:tbl>
          </a:graphicData>
        </a:graphic>
      </p:graphicFrame>
    </p:spTree>
    <p:extLst>
      <p:ext uri="{BB962C8B-B14F-4D97-AF65-F5344CB8AC3E}">
        <p14:creationId xmlns:p14="http://schemas.microsoft.com/office/powerpoint/2010/main" val="1690353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277</Words>
  <Application>Microsoft Macintosh PowerPoint</Application>
  <PresentationFormat>Custom</PresentationFormat>
  <Paragraphs>38</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Tierney</dc:creator>
  <cp:lastModifiedBy>Bethanie Westfield</cp:lastModifiedBy>
  <cp:revision>31</cp:revision>
  <dcterms:created xsi:type="dcterms:W3CDTF">2019-10-09T09:15:49Z</dcterms:created>
  <dcterms:modified xsi:type="dcterms:W3CDTF">2020-05-19T06:58:54Z</dcterms:modified>
</cp:coreProperties>
</file>