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97" autoAdjust="0"/>
  </p:normalViewPr>
  <p:slideViewPr>
    <p:cSldViewPr snapToGrid="0" snapToObjects="1">
      <p:cViewPr>
        <p:scale>
          <a:sx n="100" d="100"/>
          <a:sy n="100" d="100"/>
        </p:scale>
        <p:origin x="-4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14F3-5504-2145-93B8-88078FD9F532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6925-B50E-4B41-9C11-08166C6D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6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14F3-5504-2145-93B8-88078FD9F532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6925-B50E-4B41-9C11-08166C6D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14F3-5504-2145-93B8-88078FD9F532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6925-B50E-4B41-9C11-08166C6D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14F3-5504-2145-93B8-88078FD9F532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6925-B50E-4B41-9C11-08166C6D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8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14F3-5504-2145-93B8-88078FD9F532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6925-B50E-4B41-9C11-08166C6D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14F3-5504-2145-93B8-88078FD9F532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6925-B50E-4B41-9C11-08166C6D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4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14F3-5504-2145-93B8-88078FD9F532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6925-B50E-4B41-9C11-08166C6D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1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14F3-5504-2145-93B8-88078FD9F532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6925-B50E-4B41-9C11-08166C6D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14F3-5504-2145-93B8-88078FD9F532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6925-B50E-4B41-9C11-08166C6D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14F3-5504-2145-93B8-88078FD9F532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6925-B50E-4B41-9C11-08166C6D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5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14F3-5504-2145-93B8-88078FD9F532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6925-B50E-4B41-9C11-08166C6D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14F3-5504-2145-93B8-88078FD9F532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6925-B50E-4B41-9C11-08166C6D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49345"/>
              </p:ext>
            </p:extLst>
          </p:nvPr>
        </p:nvGraphicFramePr>
        <p:xfrm>
          <a:off x="270456" y="443578"/>
          <a:ext cx="6308144" cy="36826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80544"/>
                <a:gridCol w="4927600"/>
              </a:tblGrid>
              <a:tr h="329849">
                <a:tc>
                  <a:txBody>
                    <a:bodyPr/>
                    <a:lstStyle/>
                    <a:p>
                      <a:pPr algn="ctr"/>
                      <a:r>
                        <a:rPr lang="en-GB" sz="1600" b="0" u="none" dirty="0" smtClean="0"/>
                        <a:t>Key Vocabulary</a:t>
                      </a:r>
                      <a:endParaRPr lang="en-GB" sz="1600" b="0" u="non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u="none" dirty="0" smtClean="0"/>
                        <a:t>Definition</a:t>
                      </a:r>
                      <a:endParaRPr lang="en-GB" sz="1600" b="0" u="non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98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Lines of Latitude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Imaginary lines that help us identify how far north or south of the equator a location is. 	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298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Lines of Longitude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Imaginary lines that help us identify how far east or west of the Prime Meridian a location is. 	</a:t>
                      </a:r>
                    </a:p>
                  </a:txBody>
                  <a:tcPr marL="68580" marR="68580" marT="0" marB="0"/>
                </a:tc>
              </a:tr>
              <a:tr h="3298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Equator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imaginary line that shows us the locations that are half way between the north and south pole. The Equator divides the earth into the Northern Hemisphere and the Southern Hemisphere. 	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298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Prime Meridian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line of longitude that measures 0º and runs through Greenwich in London. 	</a:t>
                      </a:r>
                    </a:p>
                  </a:txBody>
                  <a:tcPr marL="68580" marR="68580" marT="0" marB="0"/>
                </a:tc>
              </a:tr>
              <a:tr h="3298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Tropic of Cancer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most northern line of latitude where the sun can be directly overhead. Named after the constellation of Cancer. 	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298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Tropic of Capricorn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most southern line of latitude where the sun can be directly overhead. Named after the constellation of Capricorn. 	</a:t>
                      </a:r>
                    </a:p>
                  </a:txBody>
                  <a:tcPr marL="68580" marR="68580" marT="0" marB="0"/>
                </a:tc>
              </a:tr>
              <a:tr h="3298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Scale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representation of distance on a map. 	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7" y="4586605"/>
            <a:ext cx="3026093" cy="2080895"/>
          </a:xfrm>
          <a:prstGeom prst="rect">
            <a:avLst/>
          </a:prstGeom>
          <a:ln>
            <a:solidFill>
              <a:prstClr val="black"/>
            </a:solidFill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17" y="5771515"/>
            <a:ext cx="3917315" cy="895985"/>
          </a:xfrm>
          <a:prstGeom prst="rect">
            <a:avLst/>
          </a:prstGeom>
          <a:ln>
            <a:solidFill>
              <a:prstClr val="black"/>
            </a:solidFill>
          </a:ln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3" r="18368" b="7211"/>
          <a:stretch/>
        </p:blipFill>
        <p:spPr bwMode="auto">
          <a:xfrm>
            <a:off x="6781800" y="2586038"/>
            <a:ext cx="2209800" cy="227806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9"/>
          <p:cNvSpPr txBox="1"/>
          <p:nvPr/>
        </p:nvSpPr>
        <p:spPr>
          <a:xfrm>
            <a:off x="5046345" y="5395596"/>
            <a:ext cx="2637155" cy="3175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u="sng" dirty="0">
                <a:effectLst/>
                <a:latin typeface="Calibri"/>
                <a:ea typeface="Calibri"/>
                <a:cs typeface="Times New Roman"/>
              </a:rPr>
              <a:t>Map Scale </a:t>
            </a:r>
            <a:endParaRPr lang="en-GB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578600" y="2173288"/>
            <a:ext cx="2565400" cy="3175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u="sng" dirty="0" smtClean="0">
                <a:effectLst/>
                <a:latin typeface="Calibri"/>
                <a:ea typeface="Calibri"/>
                <a:cs typeface="Times New Roman"/>
              </a:rPr>
              <a:t>Tropics of Cancer and Capricorn</a:t>
            </a:r>
            <a:endParaRPr lang="en-GB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1020445" y="4143942"/>
            <a:ext cx="2637155" cy="3175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u="sng" dirty="0" smtClean="0">
                <a:effectLst/>
                <a:latin typeface="Calibri"/>
                <a:ea typeface="Calibri"/>
                <a:cs typeface="Times New Roman"/>
              </a:rPr>
              <a:t>Lines of Longitude and Latitude</a:t>
            </a:r>
            <a:endParaRPr lang="en-GB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456" y="0"/>
            <a:ext cx="7828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Knowledge Organiser – Year 4 Geography Spatial Sense </a:t>
            </a:r>
            <a:endParaRPr lang="en-GB" sz="2000" u="sng" dirty="0"/>
          </a:p>
        </p:txBody>
      </p:sp>
    </p:spTree>
    <p:extLst>
      <p:ext uri="{BB962C8B-B14F-4D97-AF65-F5344CB8AC3E}">
        <p14:creationId xmlns:p14="http://schemas.microsoft.com/office/powerpoint/2010/main" val="153037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6" y="93969"/>
            <a:ext cx="1010653" cy="1010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135563"/>
            <a:ext cx="2095499" cy="2739212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 smtClean="0"/>
              <a:t>Lesson Series:</a:t>
            </a:r>
            <a:endParaRPr lang="en-US" sz="1400" dirty="0"/>
          </a:p>
          <a:p>
            <a:r>
              <a:rPr lang="en-US" sz="1400" dirty="0"/>
              <a:t>1</a:t>
            </a:r>
            <a:r>
              <a:rPr lang="en-US" sz="1200" dirty="0"/>
              <a:t>. </a:t>
            </a:r>
            <a:r>
              <a:rPr lang="en-US" sz="1400" dirty="0"/>
              <a:t>Globes and the Tropics </a:t>
            </a:r>
            <a:r>
              <a:rPr lang="en-US" sz="1400" dirty="0" smtClean="0"/>
              <a:t>(Reading Text - ‘The Equator’ By </a:t>
            </a:r>
            <a:r>
              <a:rPr lang="en-US" sz="1400" dirty="0" err="1" smtClean="0"/>
              <a:t>Izzi</a:t>
            </a:r>
            <a:r>
              <a:rPr lang="en-US" sz="1400" dirty="0" smtClean="0"/>
              <a:t> Howell)</a:t>
            </a:r>
            <a:endParaRPr lang="en-US" sz="1400" dirty="0"/>
          </a:p>
          <a:p>
            <a:r>
              <a:rPr lang="it-IT" sz="1400" dirty="0"/>
              <a:t>2. Scale </a:t>
            </a:r>
          </a:p>
          <a:p>
            <a:r>
              <a:rPr lang="it-IT" sz="1400" dirty="0"/>
              <a:t>3. </a:t>
            </a:r>
            <a:r>
              <a:rPr lang="it-IT" sz="1400" dirty="0" err="1"/>
              <a:t>Grid</a:t>
            </a:r>
            <a:r>
              <a:rPr lang="it-IT" sz="1400" dirty="0"/>
              <a:t> </a:t>
            </a:r>
            <a:r>
              <a:rPr lang="it-IT" sz="1400" dirty="0" err="1"/>
              <a:t>References</a:t>
            </a:r>
            <a:r>
              <a:rPr lang="it-IT" sz="1400" dirty="0"/>
              <a:t> </a:t>
            </a:r>
          </a:p>
          <a:p>
            <a:r>
              <a:rPr lang="it-IT" sz="1400" dirty="0"/>
              <a:t>4. </a:t>
            </a:r>
            <a:r>
              <a:rPr lang="it-IT" sz="1400" dirty="0" err="1"/>
              <a:t>Our</a:t>
            </a:r>
            <a:r>
              <a:rPr lang="it-IT" sz="1400" dirty="0"/>
              <a:t> Local Area </a:t>
            </a:r>
            <a:r>
              <a:rPr lang="it-IT" sz="1400" dirty="0" smtClean="0"/>
              <a:t>(Extended Write – </a:t>
            </a:r>
            <a:r>
              <a:rPr lang="it-IT" sz="1400" dirty="0" err="1" smtClean="0"/>
              <a:t>Description</a:t>
            </a:r>
            <a:r>
              <a:rPr lang="it-IT" sz="1400" dirty="0" smtClean="0"/>
              <a:t> of </a:t>
            </a:r>
            <a:r>
              <a:rPr lang="it-IT" sz="1400" dirty="0" err="1" smtClean="0"/>
              <a:t>local</a:t>
            </a:r>
            <a:r>
              <a:rPr lang="it-IT" sz="1400" dirty="0" smtClean="0"/>
              <a:t> area)</a:t>
            </a:r>
            <a:endParaRPr lang="it-IT" sz="1400" dirty="0"/>
          </a:p>
          <a:p>
            <a:r>
              <a:rPr lang="it-IT" sz="1400" dirty="0"/>
              <a:t>5. </a:t>
            </a:r>
            <a:r>
              <a:rPr lang="it-IT" sz="1400" dirty="0" err="1"/>
              <a:t>Our</a:t>
            </a:r>
            <a:r>
              <a:rPr lang="it-IT" sz="1400" dirty="0"/>
              <a:t> Local Area- </a:t>
            </a:r>
            <a:r>
              <a:rPr lang="it-IT" sz="1400" dirty="0" err="1"/>
              <a:t>Changes</a:t>
            </a:r>
            <a:r>
              <a:rPr lang="it-IT" sz="1400" dirty="0"/>
              <a:t> over Time </a:t>
            </a:r>
          </a:p>
          <a:p>
            <a:r>
              <a:rPr lang="it-IT" sz="1400" dirty="0"/>
              <a:t>6. </a:t>
            </a:r>
            <a:r>
              <a:rPr lang="it-IT" sz="1400" dirty="0" err="1"/>
              <a:t>Assessment</a:t>
            </a:r>
            <a:r>
              <a:rPr lang="it-IT" sz="1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119331"/>
            <a:ext cx="3932902" cy="2769990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 smtClean="0"/>
              <a:t>National Curriculum Coverage:</a:t>
            </a:r>
            <a:endParaRPr lang="en-GB" sz="1400" u="sng" dirty="0"/>
          </a:p>
          <a:p>
            <a:pPr marL="171450" indent="-171450">
              <a:buFont typeface="Arial"/>
              <a:buChar char="•"/>
            </a:pPr>
            <a:r>
              <a:rPr lang="en-US" sz="1300" dirty="0"/>
              <a:t>N</a:t>
            </a:r>
            <a:r>
              <a:rPr lang="en-US" sz="1300" dirty="0" smtClean="0"/>
              <a:t>ame </a:t>
            </a:r>
            <a:r>
              <a:rPr lang="en-US" sz="1300" dirty="0"/>
              <a:t>and locate counties and cities of the United Kingdom, geographical regions and their identifying human and physical characteristics, key topographical features (including hills, mountains, coasts and rivers), and land-use patterns; and understand how some of these aspects have changed over time </a:t>
            </a:r>
          </a:p>
          <a:p>
            <a:pPr marL="171450" indent="-171450">
              <a:buFont typeface="Arial"/>
              <a:buChar char="•"/>
            </a:pPr>
            <a:r>
              <a:rPr lang="en-US" sz="1300" dirty="0" smtClean="0"/>
              <a:t>Identify </a:t>
            </a:r>
            <a:r>
              <a:rPr lang="en-US" sz="1300" dirty="0"/>
              <a:t>the position and significance of latitude, longitude, Equator, Northern Hemisphere, Southern Hemisphere, the Tropics of Cancer and Capricorn, Arctic and Antarctic Circle, the Prime/Greenwich Meridian and time zones (including day and night</a:t>
            </a:r>
            <a:r>
              <a:rPr lang="en-US" sz="13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947" y="3029548"/>
            <a:ext cx="8931356" cy="3816429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 smtClean="0"/>
              <a:t>What you need to know: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Globes </a:t>
            </a:r>
            <a:r>
              <a:rPr lang="en-US" sz="1400" dirty="0"/>
              <a:t>often have lines depicted on them that help us to identify the location of places around the world. These lines include lines of longitude and latitude.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equator is an imaginary line that splits the Earth in two halves; the Northern Hemisphere and the Southern Hemisphere. </a:t>
            </a:r>
          </a:p>
          <a:p>
            <a:pPr marL="285750" indent="-285750">
              <a:buFont typeface="Arial"/>
              <a:buChar char="•"/>
            </a:pPr>
            <a:r>
              <a:rPr lang="pl-PL" sz="1400" dirty="0" smtClean="0"/>
              <a:t>Lines of </a:t>
            </a:r>
            <a:r>
              <a:rPr lang="pl-PL" sz="1400" dirty="0" err="1" smtClean="0"/>
              <a:t>latitude</a:t>
            </a:r>
            <a:r>
              <a:rPr lang="pl-PL" sz="1400" dirty="0" smtClean="0"/>
              <a:t> </a:t>
            </a:r>
            <a:r>
              <a:rPr lang="pl-PL" sz="1400" dirty="0" err="1" smtClean="0"/>
              <a:t>tell</a:t>
            </a:r>
            <a:r>
              <a:rPr lang="pl-PL" sz="1400" dirty="0" smtClean="0"/>
              <a:t> </a:t>
            </a:r>
            <a:r>
              <a:rPr lang="pl-PL" sz="1400" dirty="0" err="1" smtClean="0"/>
              <a:t>us</a:t>
            </a:r>
            <a:r>
              <a:rPr lang="pl-PL" sz="1400" dirty="0" smtClean="0"/>
              <a:t> </a:t>
            </a:r>
            <a:r>
              <a:rPr lang="pl-PL" sz="1400" dirty="0" err="1" smtClean="0"/>
              <a:t>how</a:t>
            </a:r>
            <a:r>
              <a:rPr lang="pl-PL" sz="1400" dirty="0" smtClean="0"/>
              <a:t> far </a:t>
            </a:r>
            <a:r>
              <a:rPr lang="pl-PL" sz="1400" dirty="0" err="1" smtClean="0"/>
              <a:t>north</a:t>
            </a:r>
            <a:r>
              <a:rPr lang="pl-PL" sz="1400" dirty="0" smtClean="0"/>
              <a:t> </a:t>
            </a:r>
            <a:r>
              <a:rPr lang="pl-PL" sz="1400" dirty="0" err="1" smtClean="0"/>
              <a:t>or</a:t>
            </a:r>
            <a:r>
              <a:rPr lang="pl-PL" sz="1400" dirty="0" smtClean="0"/>
              <a:t> </a:t>
            </a:r>
            <a:r>
              <a:rPr lang="pl-PL" sz="1400" dirty="0" err="1" smtClean="0"/>
              <a:t>south</a:t>
            </a:r>
            <a:r>
              <a:rPr lang="pl-PL" sz="1400" dirty="0" smtClean="0"/>
              <a:t> from the </a:t>
            </a:r>
            <a:r>
              <a:rPr lang="pl-PL" sz="1400" dirty="0" err="1" smtClean="0"/>
              <a:t>equator</a:t>
            </a:r>
            <a:r>
              <a:rPr lang="pl-PL" sz="1400" dirty="0" smtClean="0"/>
              <a:t> a place </a:t>
            </a:r>
            <a:r>
              <a:rPr lang="pl-PL" sz="1400" dirty="0" err="1" smtClean="0"/>
              <a:t>is</a:t>
            </a:r>
            <a:endParaRPr lang="pl-PL" sz="1400" dirty="0" smtClean="0"/>
          </a:p>
          <a:p>
            <a:pPr marL="285750" indent="-285750">
              <a:buFont typeface="Arial"/>
              <a:buChar char="•"/>
            </a:pPr>
            <a:r>
              <a:rPr lang="pl-PL" sz="1400" dirty="0" smtClean="0"/>
              <a:t>Lines </a:t>
            </a:r>
            <a:r>
              <a:rPr lang="pl-PL" sz="1400" dirty="0"/>
              <a:t>of </a:t>
            </a:r>
            <a:r>
              <a:rPr lang="pl-PL" sz="1400" dirty="0" err="1"/>
              <a:t>longitude</a:t>
            </a:r>
            <a:r>
              <a:rPr lang="pl-PL" sz="1400" dirty="0"/>
              <a:t> </a:t>
            </a:r>
            <a:r>
              <a:rPr lang="pl-PL" sz="1400" dirty="0" err="1"/>
              <a:t>tell</a:t>
            </a:r>
            <a:r>
              <a:rPr lang="pl-PL" sz="1400" dirty="0"/>
              <a:t> </a:t>
            </a:r>
            <a:r>
              <a:rPr lang="pl-PL" sz="1400" dirty="0" err="1"/>
              <a:t>us</a:t>
            </a:r>
            <a:r>
              <a:rPr lang="pl-PL" sz="1400" dirty="0"/>
              <a:t> </a:t>
            </a:r>
            <a:r>
              <a:rPr lang="pl-PL" sz="1400" dirty="0" err="1"/>
              <a:t>how</a:t>
            </a:r>
            <a:r>
              <a:rPr lang="pl-PL" sz="1400" dirty="0"/>
              <a:t> far east </a:t>
            </a:r>
            <a:r>
              <a:rPr lang="pl-PL" sz="1400" dirty="0" err="1"/>
              <a:t>or</a:t>
            </a:r>
            <a:r>
              <a:rPr lang="pl-PL" sz="1400" dirty="0"/>
              <a:t> west a </a:t>
            </a:r>
            <a:r>
              <a:rPr lang="pl-PL" sz="1400" dirty="0" err="1"/>
              <a:t>location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from the </a:t>
            </a:r>
            <a:r>
              <a:rPr lang="pl-PL" sz="1400" dirty="0" err="1"/>
              <a:t>Prime</a:t>
            </a:r>
            <a:r>
              <a:rPr lang="pl-PL" sz="1400" dirty="0"/>
              <a:t> </a:t>
            </a:r>
            <a:r>
              <a:rPr lang="pl-PL" sz="1400" dirty="0" err="1"/>
              <a:t>Meridian</a:t>
            </a:r>
            <a:r>
              <a:rPr lang="pl-PL" sz="1400" dirty="0"/>
              <a:t> </a:t>
            </a:r>
            <a:r>
              <a:rPr lang="pl-PL" sz="1400" dirty="0" err="1"/>
              <a:t>line</a:t>
            </a:r>
            <a:r>
              <a:rPr lang="pl-PL" sz="1400" dirty="0"/>
              <a:t>. The </a:t>
            </a:r>
            <a:r>
              <a:rPr lang="pl-PL" sz="1400" dirty="0" err="1"/>
              <a:t>Prime</a:t>
            </a:r>
            <a:r>
              <a:rPr lang="pl-PL" sz="1400" dirty="0"/>
              <a:t> </a:t>
            </a:r>
            <a:r>
              <a:rPr lang="pl-PL" sz="1400" dirty="0" err="1"/>
              <a:t>Meridian</a:t>
            </a:r>
            <a:r>
              <a:rPr lang="pl-PL" sz="1400" dirty="0"/>
              <a:t> </a:t>
            </a:r>
            <a:r>
              <a:rPr lang="pl-PL" sz="1400" dirty="0" err="1"/>
              <a:t>line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a </a:t>
            </a:r>
            <a:r>
              <a:rPr lang="pl-PL" sz="1400" dirty="0" err="1"/>
              <a:t>longitudinal</a:t>
            </a:r>
            <a:r>
              <a:rPr lang="pl-PL" sz="1400" dirty="0"/>
              <a:t> </a:t>
            </a:r>
            <a:r>
              <a:rPr lang="pl-PL" sz="1400" dirty="0" err="1"/>
              <a:t>line</a:t>
            </a:r>
            <a:r>
              <a:rPr lang="pl-PL" sz="1400" dirty="0"/>
              <a:t> </a:t>
            </a:r>
            <a:r>
              <a:rPr lang="pl-PL" sz="1400" dirty="0" err="1"/>
              <a:t>that</a:t>
            </a:r>
            <a:r>
              <a:rPr lang="pl-PL" sz="1400" dirty="0"/>
              <a:t>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calculated</a:t>
            </a:r>
            <a:r>
              <a:rPr lang="pl-PL" sz="1400" dirty="0"/>
              <a:t> as zero </a:t>
            </a:r>
            <a:r>
              <a:rPr lang="pl-PL" sz="1400" dirty="0" err="1"/>
              <a:t>degrees</a:t>
            </a:r>
            <a:r>
              <a:rPr lang="pl-PL" sz="1400" dirty="0"/>
              <a:t>; </a:t>
            </a:r>
            <a:r>
              <a:rPr lang="pl-PL" sz="1400" dirty="0" err="1"/>
              <a:t>it</a:t>
            </a:r>
            <a:r>
              <a:rPr lang="pl-PL" sz="1400" dirty="0"/>
              <a:t> </a:t>
            </a:r>
            <a:r>
              <a:rPr lang="pl-PL" sz="1400" dirty="0" err="1"/>
              <a:t>runs</a:t>
            </a:r>
            <a:r>
              <a:rPr lang="pl-PL" sz="1400" dirty="0"/>
              <a:t> </a:t>
            </a:r>
            <a:r>
              <a:rPr lang="pl-PL" sz="1400" dirty="0" err="1"/>
              <a:t>through</a:t>
            </a:r>
            <a:r>
              <a:rPr lang="pl-PL" sz="1400" dirty="0"/>
              <a:t> Greenwich in London. </a:t>
            </a:r>
          </a:p>
          <a:p>
            <a:pPr marL="285750" indent="-285750">
              <a:buFont typeface="Arial"/>
              <a:buChar char="•"/>
            </a:pPr>
            <a:r>
              <a:rPr lang="pl-PL" sz="1400" dirty="0" err="1" smtClean="0"/>
              <a:t>Maps</a:t>
            </a:r>
            <a:r>
              <a:rPr lang="pl-PL" sz="1400" dirty="0" smtClean="0"/>
              <a:t> </a:t>
            </a:r>
            <a:r>
              <a:rPr lang="pl-PL" sz="1400" dirty="0" err="1"/>
              <a:t>are</a:t>
            </a:r>
            <a:r>
              <a:rPr lang="pl-PL" sz="1400" dirty="0"/>
              <a:t> </a:t>
            </a:r>
            <a:r>
              <a:rPr lang="pl-PL" sz="1400" dirty="0" err="1"/>
              <a:t>drawn</a:t>
            </a:r>
            <a:r>
              <a:rPr lang="pl-PL" sz="1400" dirty="0"/>
              <a:t> to </a:t>
            </a:r>
            <a:r>
              <a:rPr lang="pl-PL" sz="1400" dirty="0" err="1"/>
              <a:t>different</a:t>
            </a:r>
            <a:r>
              <a:rPr lang="pl-PL" sz="1400" dirty="0"/>
              <a:t> </a:t>
            </a:r>
            <a:r>
              <a:rPr lang="pl-PL" sz="1400" dirty="0" err="1"/>
              <a:t>scales</a:t>
            </a:r>
            <a:r>
              <a:rPr lang="pl-PL" sz="1400" dirty="0"/>
              <a:t>, </a:t>
            </a:r>
            <a:r>
              <a:rPr lang="pl-PL" sz="1400" dirty="0" err="1"/>
              <a:t>depending</a:t>
            </a:r>
            <a:r>
              <a:rPr lang="pl-PL" sz="1400" dirty="0"/>
              <a:t> on </a:t>
            </a:r>
            <a:r>
              <a:rPr lang="pl-PL" sz="1400" dirty="0" err="1"/>
              <a:t>what</a:t>
            </a:r>
            <a:r>
              <a:rPr lang="pl-PL" sz="1400" dirty="0"/>
              <a:t> </a:t>
            </a:r>
            <a:r>
              <a:rPr lang="pl-PL" sz="1400" dirty="0" err="1"/>
              <a:t>they</a:t>
            </a:r>
            <a:r>
              <a:rPr lang="pl-PL" sz="1400" dirty="0"/>
              <a:t> </a:t>
            </a:r>
            <a:r>
              <a:rPr lang="pl-PL" sz="1400" dirty="0" err="1"/>
              <a:t>are</a:t>
            </a:r>
            <a:r>
              <a:rPr lang="pl-PL" sz="1400" dirty="0"/>
              <a:t> </a:t>
            </a:r>
            <a:r>
              <a:rPr lang="pl-PL" sz="1400" dirty="0" err="1"/>
              <a:t>showing</a:t>
            </a:r>
            <a:r>
              <a:rPr lang="pl-PL" sz="1400" dirty="0"/>
              <a:t>. A 1:25000 </a:t>
            </a:r>
            <a:r>
              <a:rPr lang="pl-PL" sz="1400" dirty="0" err="1"/>
              <a:t>scale</a:t>
            </a:r>
            <a:r>
              <a:rPr lang="pl-PL" sz="1400" dirty="0"/>
              <a:t> </a:t>
            </a:r>
            <a:r>
              <a:rPr lang="pl-PL" sz="1400" dirty="0" err="1"/>
              <a:t>means</a:t>
            </a:r>
            <a:r>
              <a:rPr lang="pl-PL" sz="1400" dirty="0"/>
              <a:t> </a:t>
            </a:r>
            <a:r>
              <a:rPr lang="pl-PL" sz="1400" dirty="0" err="1"/>
              <a:t>that</a:t>
            </a:r>
            <a:r>
              <a:rPr lang="pl-PL" sz="1400" dirty="0"/>
              <a:t> 1cm on the map </a:t>
            </a:r>
            <a:r>
              <a:rPr lang="pl-PL" sz="1400" dirty="0" err="1"/>
              <a:t>represents</a:t>
            </a:r>
            <a:r>
              <a:rPr lang="pl-PL" sz="1400" dirty="0"/>
              <a:t> 25000 cm (</a:t>
            </a:r>
            <a:r>
              <a:rPr lang="pl-PL" sz="1400" dirty="0" err="1"/>
              <a:t>or</a:t>
            </a:r>
            <a:r>
              <a:rPr lang="pl-PL" sz="1400" dirty="0"/>
              <a:t> 250 metres) on the </a:t>
            </a:r>
            <a:r>
              <a:rPr lang="pl-PL" sz="1400" dirty="0" err="1"/>
              <a:t>ground</a:t>
            </a:r>
            <a:r>
              <a:rPr lang="pl-PL" sz="1400" dirty="0"/>
              <a:t>. A 1: 1000 000 </a:t>
            </a:r>
            <a:r>
              <a:rPr lang="pl-PL" sz="1400" dirty="0" err="1"/>
              <a:t>scale</a:t>
            </a:r>
            <a:r>
              <a:rPr lang="pl-PL" sz="1400" dirty="0"/>
              <a:t> </a:t>
            </a:r>
            <a:r>
              <a:rPr lang="pl-PL" sz="1400" dirty="0" err="1"/>
              <a:t>means</a:t>
            </a:r>
            <a:r>
              <a:rPr lang="pl-PL" sz="1400" dirty="0"/>
              <a:t> 1cm </a:t>
            </a:r>
            <a:r>
              <a:rPr lang="pl-PL" sz="1400" dirty="0" err="1"/>
              <a:t>represents</a:t>
            </a:r>
            <a:r>
              <a:rPr lang="pl-PL" sz="1400" dirty="0"/>
              <a:t> 1km. A map </a:t>
            </a:r>
            <a:r>
              <a:rPr lang="pl-PL" sz="1400" dirty="0" err="1"/>
              <a:t>that</a:t>
            </a:r>
            <a:r>
              <a:rPr lang="pl-PL" sz="1400" dirty="0"/>
              <a:t> </a:t>
            </a:r>
            <a:r>
              <a:rPr lang="pl-PL" sz="1400" dirty="0" err="1"/>
              <a:t>uses</a:t>
            </a:r>
            <a:r>
              <a:rPr lang="pl-PL" sz="1400" dirty="0"/>
              <a:t> </a:t>
            </a:r>
            <a:r>
              <a:rPr lang="pl-PL" sz="1400" dirty="0" err="1"/>
              <a:t>scale</a:t>
            </a:r>
            <a:r>
              <a:rPr lang="pl-PL" sz="1400" dirty="0"/>
              <a:t> </a:t>
            </a:r>
            <a:r>
              <a:rPr lang="pl-PL" sz="1400" dirty="0" err="1"/>
              <a:t>usually</a:t>
            </a:r>
            <a:r>
              <a:rPr lang="pl-PL" sz="1400" dirty="0"/>
              <a:t> </a:t>
            </a:r>
            <a:r>
              <a:rPr lang="pl-PL" sz="1400" dirty="0" err="1"/>
              <a:t>has</a:t>
            </a:r>
            <a:r>
              <a:rPr lang="pl-PL" sz="1400" dirty="0"/>
              <a:t> a </a:t>
            </a:r>
            <a:r>
              <a:rPr lang="pl-PL" sz="1400" dirty="0" err="1"/>
              <a:t>scale</a:t>
            </a:r>
            <a:r>
              <a:rPr lang="pl-PL" sz="1400" dirty="0"/>
              <a:t> bar </a:t>
            </a:r>
            <a:r>
              <a:rPr lang="pl-PL" sz="1400" dirty="0" err="1"/>
              <a:t>that</a:t>
            </a:r>
            <a:r>
              <a:rPr lang="pl-PL" sz="1400" dirty="0"/>
              <a:t> </a:t>
            </a:r>
            <a:r>
              <a:rPr lang="pl-PL" sz="1400" dirty="0" err="1"/>
              <a:t>gives</a:t>
            </a:r>
            <a:r>
              <a:rPr lang="pl-PL" sz="1400" dirty="0"/>
              <a:t> </a:t>
            </a:r>
            <a:r>
              <a:rPr lang="pl-PL" sz="1400" dirty="0" err="1"/>
              <a:t>you</a:t>
            </a:r>
            <a:r>
              <a:rPr lang="pl-PL" sz="1400" dirty="0"/>
              <a:t> the </a:t>
            </a:r>
            <a:r>
              <a:rPr lang="pl-PL" sz="1400" dirty="0" err="1"/>
              <a:t>information</a:t>
            </a:r>
            <a:r>
              <a:rPr lang="pl-PL" sz="1400" dirty="0"/>
              <a:t> </a:t>
            </a:r>
            <a:r>
              <a:rPr lang="pl-PL" sz="1400" dirty="0" err="1"/>
              <a:t>you</a:t>
            </a:r>
            <a:r>
              <a:rPr lang="pl-PL" sz="1400" dirty="0"/>
              <a:t> </a:t>
            </a:r>
            <a:r>
              <a:rPr lang="pl-PL" sz="1400" dirty="0" err="1"/>
              <a:t>need</a:t>
            </a:r>
            <a:r>
              <a:rPr lang="pl-PL" sz="1400" dirty="0"/>
              <a:t> to </a:t>
            </a:r>
            <a:r>
              <a:rPr lang="pl-PL" sz="1400" dirty="0" err="1"/>
              <a:t>work</a:t>
            </a:r>
            <a:r>
              <a:rPr lang="pl-PL" sz="1400" dirty="0"/>
              <a:t> out </a:t>
            </a:r>
            <a:r>
              <a:rPr lang="pl-PL" sz="1400" dirty="0" err="1"/>
              <a:t>distance</a:t>
            </a:r>
            <a:r>
              <a:rPr lang="pl-PL" sz="1400" dirty="0"/>
              <a:t> </a:t>
            </a:r>
            <a:r>
              <a:rPr lang="pl-PL" sz="1400" dirty="0" err="1"/>
              <a:t>between</a:t>
            </a:r>
            <a:r>
              <a:rPr lang="pl-PL" sz="1400" dirty="0"/>
              <a:t> </a:t>
            </a:r>
            <a:r>
              <a:rPr lang="pl-PL" sz="1400" dirty="0" err="1"/>
              <a:t>two</a:t>
            </a:r>
            <a:r>
              <a:rPr lang="pl-PL" sz="1400" dirty="0"/>
              <a:t> </a:t>
            </a:r>
            <a:r>
              <a:rPr lang="pl-PL" sz="1400" dirty="0" err="1"/>
              <a:t>places</a:t>
            </a:r>
            <a:r>
              <a:rPr lang="pl-PL" sz="1400" dirty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pl-PL" sz="1400" dirty="0" err="1" smtClean="0"/>
              <a:t>Grid</a:t>
            </a:r>
            <a:r>
              <a:rPr lang="pl-PL" sz="1400" dirty="0" smtClean="0"/>
              <a:t> </a:t>
            </a:r>
            <a:r>
              <a:rPr lang="pl-PL" sz="1400" dirty="0" err="1"/>
              <a:t>references</a:t>
            </a:r>
            <a:r>
              <a:rPr lang="pl-PL" sz="1400" dirty="0"/>
              <a:t> </a:t>
            </a:r>
            <a:r>
              <a:rPr lang="pl-PL" sz="1400" dirty="0" err="1"/>
              <a:t>are</a:t>
            </a:r>
            <a:r>
              <a:rPr lang="pl-PL" sz="1400" dirty="0"/>
              <a:t> a </a:t>
            </a:r>
            <a:r>
              <a:rPr lang="pl-PL" sz="1400" dirty="0" err="1"/>
              <a:t>tool</a:t>
            </a:r>
            <a:r>
              <a:rPr lang="pl-PL" sz="1400" dirty="0"/>
              <a:t> for </a:t>
            </a:r>
            <a:r>
              <a:rPr lang="pl-PL" sz="1400" dirty="0" err="1"/>
              <a:t>identifying</a:t>
            </a:r>
            <a:r>
              <a:rPr lang="pl-PL" sz="1400" dirty="0"/>
              <a:t> </a:t>
            </a:r>
            <a:r>
              <a:rPr lang="pl-PL" sz="1400" dirty="0" err="1"/>
              <a:t>specific</a:t>
            </a:r>
            <a:r>
              <a:rPr lang="pl-PL" sz="1400" dirty="0"/>
              <a:t> </a:t>
            </a:r>
            <a:r>
              <a:rPr lang="pl-PL" sz="1400" dirty="0" err="1"/>
              <a:t>locations</a:t>
            </a:r>
            <a:r>
              <a:rPr lang="pl-PL" sz="1400" dirty="0"/>
              <a:t> on a map. A </a:t>
            </a:r>
            <a:r>
              <a:rPr lang="pl-PL" sz="1400" dirty="0" err="1"/>
              <a:t>simple</a:t>
            </a:r>
            <a:r>
              <a:rPr lang="pl-PL" sz="1400" dirty="0"/>
              <a:t> </a:t>
            </a:r>
            <a:r>
              <a:rPr lang="pl-PL" sz="1400" dirty="0" err="1"/>
              <a:t>grid</a:t>
            </a:r>
            <a:r>
              <a:rPr lang="pl-PL" sz="1400" dirty="0"/>
              <a:t> </a:t>
            </a:r>
            <a:r>
              <a:rPr lang="pl-PL" sz="1400" dirty="0" err="1"/>
              <a:t>reference</a:t>
            </a:r>
            <a:r>
              <a:rPr lang="pl-PL" sz="1400" dirty="0"/>
              <a:t> </a:t>
            </a:r>
            <a:r>
              <a:rPr lang="pl-PL" sz="1400" dirty="0" err="1"/>
              <a:t>consists</a:t>
            </a:r>
            <a:r>
              <a:rPr lang="pl-PL" sz="1400" dirty="0"/>
              <a:t> of </a:t>
            </a:r>
            <a:r>
              <a:rPr lang="pl-PL" sz="1400" dirty="0" err="1"/>
              <a:t>two</a:t>
            </a:r>
            <a:r>
              <a:rPr lang="pl-PL" sz="1400" dirty="0"/>
              <a:t> </a:t>
            </a:r>
            <a:r>
              <a:rPr lang="pl-PL" sz="1400" dirty="0" err="1"/>
              <a:t>pieces</a:t>
            </a:r>
            <a:r>
              <a:rPr lang="pl-PL" sz="1400" dirty="0"/>
              <a:t> </a:t>
            </a:r>
            <a:r>
              <a:rPr lang="pl-PL" sz="1400" dirty="0" smtClean="0"/>
              <a:t>of </a:t>
            </a:r>
            <a:r>
              <a:rPr lang="pl-PL" sz="1400" dirty="0" err="1" smtClean="0"/>
              <a:t>information</a:t>
            </a:r>
            <a:r>
              <a:rPr lang="pl-PL" sz="1400" dirty="0"/>
              <a:t>, </a:t>
            </a:r>
            <a:r>
              <a:rPr lang="pl-PL" sz="1400" dirty="0" err="1"/>
              <a:t>sometimes</a:t>
            </a:r>
            <a:r>
              <a:rPr lang="pl-PL" sz="1400" dirty="0"/>
              <a:t> a </a:t>
            </a:r>
            <a:r>
              <a:rPr lang="pl-PL" sz="1400" dirty="0" err="1"/>
              <a:t>letter</a:t>
            </a:r>
            <a:r>
              <a:rPr lang="pl-PL" sz="1400" dirty="0"/>
              <a:t> and a </a:t>
            </a:r>
            <a:r>
              <a:rPr lang="pl-PL" sz="1400" dirty="0" err="1"/>
              <a:t>number</a:t>
            </a:r>
            <a:r>
              <a:rPr lang="pl-PL" sz="1400" dirty="0"/>
              <a:t>, </a:t>
            </a:r>
            <a:r>
              <a:rPr lang="pl-PL" sz="1400" dirty="0" err="1"/>
              <a:t>sometimes</a:t>
            </a:r>
            <a:r>
              <a:rPr lang="pl-PL" sz="1400" dirty="0"/>
              <a:t> </a:t>
            </a:r>
            <a:r>
              <a:rPr lang="pl-PL" sz="1400" dirty="0" err="1"/>
              <a:t>two</a:t>
            </a:r>
            <a:r>
              <a:rPr lang="pl-PL" sz="1400" dirty="0"/>
              <a:t> </a:t>
            </a:r>
            <a:r>
              <a:rPr lang="pl-PL" sz="1400" dirty="0" err="1"/>
              <a:t>numbers</a:t>
            </a:r>
            <a:r>
              <a:rPr lang="pl-PL" sz="1400" dirty="0"/>
              <a:t>. </a:t>
            </a:r>
            <a:r>
              <a:rPr lang="pl-PL" sz="1400" dirty="0" err="1"/>
              <a:t>Horizontal</a:t>
            </a:r>
            <a:r>
              <a:rPr lang="pl-PL" sz="1400" dirty="0"/>
              <a:t> lines on a </a:t>
            </a:r>
            <a:r>
              <a:rPr lang="pl-PL" sz="1400" dirty="0" err="1"/>
              <a:t>grid</a:t>
            </a:r>
            <a:r>
              <a:rPr lang="pl-PL" sz="1400" dirty="0"/>
              <a:t> </a:t>
            </a:r>
            <a:r>
              <a:rPr lang="pl-PL" sz="1400" dirty="0" err="1"/>
              <a:t>will</a:t>
            </a:r>
            <a:r>
              <a:rPr lang="pl-PL" sz="1400" dirty="0"/>
              <a:t> </a:t>
            </a:r>
            <a:r>
              <a:rPr lang="pl-PL" sz="1400" dirty="0" err="1"/>
              <a:t>have</a:t>
            </a:r>
            <a:r>
              <a:rPr lang="pl-PL" sz="1400" dirty="0"/>
              <a:t> </a:t>
            </a:r>
            <a:r>
              <a:rPr lang="pl-PL" sz="1400" dirty="0" err="1"/>
              <a:t>each</a:t>
            </a:r>
            <a:r>
              <a:rPr lang="pl-PL" sz="1400" dirty="0"/>
              <a:t> </a:t>
            </a:r>
            <a:r>
              <a:rPr lang="pl-PL" sz="1400" dirty="0" err="1"/>
              <a:t>square</a:t>
            </a:r>
            <a:r>
              <a:rPr lang="pl-PL" sz="1400" dirty="0"/>
              <a:t> </a:t>
            </a:r>
            <a:r>
              <a:rPr lang="pl-PL" sz="1400" dirty="0" err="1"/>
              <a:t>labelled</a:t>
            </a:r>
            <a:r>
              <a:rPr lang="pl-PL" sz="1400" dirty="0"/>
              <a:t> with a </a:t>
            </a:r>
            <a:r>
              <a:rPr lang="pl-PL" sz="1400" dirty="0" err="1"/>
              <a:t>letter</a:t>
            </a:r>
            <a:r>
              <a:rPr lang="pl-PL" sz="1400" dirty="0"/>
              <a:t> </a:t>
            </a:r>
            <a:r>
              <a:rPr lang="pl-PL" sz="1400" dirty="0" err="1"/>
              <a:t>or</a:t>
            </a:r>
            <a:r>
              <a:rPr lang="pl-PL" sz="1400" dirty="0"/>
              <a:t> </a:t>
            </a:r>
            <a:r>
              <a:rPr lang="pl-PL" sz="1400" dirty="0" err="1"/>
              <a:t>number</a:t>
            </a:r>
            <a:r>
              <a:rPr lang="pl-PL" sz="1400" dirty="0"/>
              <a:t>. </a:t>
            </a:r>
            <a:r>
              <a:rPr lang="pl-PL" sz="1400" dirty="0" smtClean="0"/>
              <a:t>The </a:t>
            </a:r>
            <a:r>
              <a:rPr lang="pl-PL" sz="1400" dirty="0" err="1" smtClean="0"/>
              <a:t>horizontal</a:t>
            </a:r>
            <a:r>
              <a:rPr lang="pl-PL" sz="1400" dirty="0" smtClean="0"/>
              <a:t> </a:t>
            </a:r>
            <a:r>
              <a:rPr lang="pl-PL" sz="1400" dirty="0" err="1" smtClean="0"/>
              <a:t>grid</a:t>
            </a:r>
            <a:r>
              <a:rPr lang="pl-PL" sz="1400" dirty="0" smtClean="0"/>
              <a:t> lines </a:t>
            </a:r>
            <a:r>
              <a:rPr lang="pl-PL" sz="1400" dirty="0" err="1" smtClean="0"/>
              <a:t>are</a:t>
            </a:r>
            <a:r>
              <a:rPr lang="pl-PL" sz="1400" dirty="0" smtClean="0"/>
              <a:t> </a:t>
            </a:r>
            <a:r>
              <a:rPr lang="pl-PL" sz="1400" dirty="0" err="1" smtClean="0"/>
              <a:t>called</a:t>
            </a:r>
            <a:r>
              <a:rPr lang="pl-PL" sz="1400" dirty="0" smtClean="0"/>
              <a:t> ‘</a:t>
            </a:r>
            <a:r>
              <a:rPr lang="pl-PL" sz="1400" dirty="0" err="1" smtClean="0"/>
              <a:t>northings</a:t>
            </a:r>
            <a:r>
              <a:rPr lang="pl-PL" sz="1400" dirty="0" smtClean="0"/>
              <a:t>’ (</a:t>
            </a:r>
            <a:r>
              <a:rPr lang="pl-PL" sz="1400" dirty="0" err="1" smtClean="0"/>
              <a:t>latitude</a:t>
            </a:r>
            <a:r>
              <a:rPr lang="pl-PL" sz="1400" dirty="0" smtClean="0"/>
              <a:t>). </a:t>
            </a:r>
            <a:r>
              <a:rPr lang="pl-PL" sz="1400" dirty="0" err="1" smtClean="0"/>
              <a:t>If</a:t>
            </a:r>
            <a:r>
              <a:rPr lang="pl-PL" sz="1400" dirty="0" smtClean="0"/>
              <a:t> </a:t>
            </a:r>
            <a:r>
              <a:rPr lang="pl-PL" sz="1400" dirty="0" err="1" smtClean="0"/>
              <a:t>you</a:t>
            </a:r>
            <a:r>
              <a:rPr lang="pl-PL" sz="1400" dirty="0" smtClean="0"/>
              <a:t> go </a:t>
            </a:r>
            <a:r>
              <a:rPr lang="pl-PL" sz="1400" dirty="0" err="1" smtClean="0"/>
              <a:t>north</a:t>
            </a:r>
            <a:r>
              <a:rPr lang="pl-PL" sz="1400" dirty="0" smtClean="0"/>
              <a:t>, the </a:t>
            </a:r>
            <a:r>
              <a:rPr lang="pl-PL" sz="1400" dirty="0" err="1" smtClean="0"/>
              <a:t>latitude</a:t>
            </a:r>
            <a:r>
              <a:rPr lang="pl-PL" sz="1400" dirty="0" smtClean="0"/>
              <a:t> </a:t>
            </a:r>
            <a:r>
              <a:rPr lang="pl-PL" sz="1400" dirty="0" err="1" smtClean="0"/>
              <a:t>values</a:t>
            </a:r>
            <a:r>
              <a:rPr lang="pl-PL" sz="1400" dirty="0" smtClean="0"/>
              <a:t> </a:t>
            </a:r>
            <a:r>
              <a:rPr lang="pl-PL" sz="1400" dirty="0" err="1" smtClean="0"/>
              <a:t>increase</a:t>
            </a:r>
            <a:r>
              <a:rPr lang="pl-PL" sz="1400" dirty="0" smtClean="0"/>
              <a:t>. The </a:t>
            </a:r>
            <a:r>
              <a:rPr lang="pl-PL" sz="1400" dirty="0" err="1" smtClean="0"/>
              <a:t>vertical</a:t>
            </a:r>
            <a:r>
              <a:rPr lang="pl-PL" sz="1400" dirty="0" smtClean="0"/>
              <a:t> lines </a:t>
            </a:r>
            <a:r>
              <a:rPr lang="pl-PL" sz="1400" dirty="0" err="1" smtClean="0"/>
              <a:t>arecalled</a:t>
            </a:r>
            <a:r>
              <a:rPr lang="pl-PL" sz="1400" dirty="0" smtClean="0"/>
              <a:t> ‘</a:t>
            </a:r>
            <a:r>
              <a:rPr lang="pl-PL" sz="1400" dirty="0" err="1" smtClean="0"/>
              <a:t>eastings</a:t>
            </a:r>
            <a:r>
              <a:rPr lang="pl-PL" sz="1400" dirty="0" smtClean="0"/>
              <a:t>’ (</a:t>
            </a:r>
            <a:r>
              <a:rPr lang="pl-PL" sz="1400" dirty="0" err="1" smtClean="0"/>
              <a:t>longitude</a:t>
            </a:r>
            <a:r>
              <a:rPr lang="pl-PL" sz="1400" dirty="0" smtClean="0"/>
              <a:t>). </a:t>
            </a:r>
            <a:r>
              <a:rPr lang="pl-PL" sz="1400" dirty="0" err="1" smtClean="0"/>
              <a:t>Positive</a:t>
            </a:r>
            <a:r>
              <a:rPr lang="pl-PL" sz="1400" dirty="0" smtClean="0"/>
              <a:t> </a:t>
            </a:r>
            <a:r>
              <a:rPr lang="pl-PL" sz="1400" dirty="0" err="1" smtClean="0"/>
              <a:t>numbers</a:t>
            </a:r>
            <a:r>
              <a:rPr lang="pl-PL" sz="1400" dirty="0" smtClean="0"/>
              <a:t> </a:t>
            </a:r>
            <a:r>
              <a:rPr lang="pl-PL" sz="1400" dirty="0" err="1" smtClean="0"/>
              <a:t>are</a:t>
            </a:r>
            <a:r>
              <a:rPr lang="pl-PL" sz="1400" dirty="0" smtClean="0"/>
              <a:t> </a:t>
            </a:r>
            <a:r>
              <a:rPr lang="pl-PL" sz="1400" dirty="0" err="1" smtClean="0"/>
              <a:t>above</a:t>
            </a:r>
            <a:r>
              <a:rPr lang="pl-PL" sz="1400" dirty="0" smtClean="0"/>
              <a:t> the </a:t>
            </a:r>
            <a:r>
              <a:rPr lang="pl-PL" sz="1400" dirty="0" err="1" smtClean="0"/>
              <a:t>equator</a:t>
            </a:r>
            <a:r>
              <a:rPr lang="pl-PL" sz="1400" dirty="0" smtClean="0"/>
              <a:t> and </a:t>
            </a:r>
            <a:r>
              <a:rPr lang="pl-PL" sz="1400" dirty="0" err="1" smtClean="0"/>
              <a:t>negative</a:t>
            </a:r>
            <a:r>
              <a:rPr lang="pl-PL" sz="1400" dirty="0" smtClean="0"/>
              <a:t> </a:t>
            </a:r>
            <a:r>
              <a:rPr lang="pl-PL" sz="1400" dirty="0" err="1" smtClean="0"/>
              <a:t>numbers</a:t>
            </a:r>
            <a:r>
              <a:rPr lang="pl-PL" sz="1400" dirty="0" smtClean="0"/>
              <a:t> </a:t>
            </a:r>
            <a:r>
              <a:rPr lang="pl-PL" sz="1400" dirty="0" err="1" smtClean="0"/>
              <a:t>are</a:t>
            </a:r>
            <a:r>
              <a:rPr lang="pl-PL" sz="1400" dirty="0" smtClean="0"/>
              <a:t> </a:t>
            </a:r>
            <a:r>
              <a:rPr lang="pl-PL" sz="1400" dirty="0" err="1" smtClean="0"/>
              <a:t>below</a:t>
            </a:r>
            <a:r>
              <a:rPr lang="pl-PL" sz="1400" dirty="0" smtClean="0"/>
              <a:t>.</a:t>
            </a:r>
            <a:endParaRPr lang="en-US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6947" y="1273494"/>
            <a:ext cx="1366252" cy="1477328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Value Links:</a:t>
            </a:r>
          </a:p>
          <a:p>
            <a:r>
              <a:rPr lang="en-US" sz="1600" dirty="0" smtClean="0"/>
              <a:t>Reverence</a:t>
            </a:r>
            <a:endParaRPr lang="en-US" sz="1600" dirty="0"/>
          </a:p>
          <a:p>
            <a:r>
              <a:rPr lang="en-US" sz="1400" dirty="0"/>
              <a:t>Respect for all the earth and all its </a:t>
            </a:r>
            <a:r>
              <a:rPr lang="en-US" sz="1400" dirty="0" smtClean="0"/>
              <a:t>formations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393211" y="166182"/>
            <a:ext cx="1366252" cy="830997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Year 4</a:t>
            </a:r>
          </a:p>
          <a:p>
            <a:pPr algn="ctr"/>
            <a:r>
              <a:rPr lang="en-US" sz="1600" dirty="0" smtClean="0"/>
              <a:t>Geography</a:t>
            </a:r>
          </a:p>
          <a:p>
            <a:pPr algn="ctr"/>
            <a:r>
              <a:rPr lang="en-US" sz="1600" dirty="0" smtClean="0"/>
              <a:t>Spatial Sense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30237" y="1273494"/>
            <a:ext cx="1229226" cy="1508105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Local Links:</a:t>
            </a:r>
          </a:p>
          <a:p>
            <a:r>
              <a:rPr lang="en-US" sz="1600" dirty="0" smtClean="0"/>
              <a:t>Southport </a:t>
            </a:r>
          </a:p>
          <a:p>
            <a:endParaRPr lang="en-US" sz="1600" dirty="0"/>
          </a:p>
          <a:p>
            <a:r>
              <a:rPr lang="en-US" sz="1400" dirty="0" smtClean="0"/>
              <a:t>Explore local landmarks in Southport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042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638</Words>
  <Application>Microsoft Macintosh PowerPoint</Application>
  <PresentationFormat>On-screen Show (4:3)</PresentationFormat>
  <Paragraphs>47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Bethanie Westfield</dc:creator>
  <cp:lastModifiedBy>Bethanie Westfield</cp:lastModifiedBy>
  <cp:revision>11</cp:revision>
  <dcterms:created xsi:type="dcterms:W3CDTF">2020-06-08T12:34:46Z</dcterms:created>
  <dcterms:modified xsi:type="dcterms:W3CDTF">2020-06-11T12:43:23Z</dcterms:modified>
</cp:coreProperties>
</file>