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75" d="100"/>
          <a:sy n="75" d="100"/>
        </p:scale>
        <p:origin x="-80" y="1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119FF58-AAA6-494D-A098-6EF42AFAD769}" type="datetimeFigureOut">
              <a:rPr lang="en-GB" smtClean="0"/>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6917E6-8AB2-401B-A806-CB83CA47770B}" type="slidenum">
              <a:rPr lang="en-GB" smtClean="0"/>
              <a:t>‹#›</a:t>
            </a:fld>
            <a:endParaRPr lang="en-GB"/>
          </a:p>
        </p:txBody>
      </p:sp>
    </p:spTree>
    <p:extLst>
      <p:ext uri="{BB962C8B-B14F-4D97-AF65-F5344CB8AC3E}">
        <p14:creationId xmlns:p14="http://schemas.microsoft.com/office/powerpoint/2010/main" val="3013923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119FF58-AAA6-494D-A098-6EF42AFAD769}" type="datetimeFigureOut">
              <a:rPr lang="en-GB" smtClean="0"/>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6917E6-8AB2-401B-A806-CB83CA47770B}" type="slidenum">
              <a:rPr lang="en-GB" smtClean="0"/>
              <a:t>‹#›</a:t>
            </a:fld>
            <a:endParaRPr lang="en-GB"/>
          </a:p>
        </p:txBody>
      </p:sp>
    </p:spTree>
    <p:extLst>
      <p:ext uri="{BB962C8B-B14F-4D97-AF65-F5344CB8AC3E}">
        <p14:creationId xmlns:p14="http://schemas.microsoft.com/office/powerpoint/2010/main" val="1392784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119FF58-AAA6-494D-A098-6EF42AFAD769}" type="datetimeFigureOut">
              <a:rPr lang="en-GB" smtClean="0"/>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6917E6-8AB2-401B-A806-CB83CA47770B}" type="slidenum">
              <a:rPr lang="en-GB" smtClean="0"/>
              <a:t>‹#›</a:t>
            </a:fld>
            <a:endParaRPr lang="en-GB"/>
          </a:p>
        </p:txBody>
      </p:sp>
    </p:spTree>
    <p:extLst>
      <p:ext uri="{BB962C8B-B14F-4D97-AF65-F5344CB8AC3E}">
        <p14:creationId xmlns:p14="http://schemas.microsoft.com/office/powerpoint/2010/main" val="890663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119FF58-AAA6-494D-A098-6EF42AFAD769}" type="datetimeFigureOut">
              <a:rPr lang="en-GB" smtClean="0"/>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6917E6-8AB2-401B-A806-CB83CA47770B}" type="slidenum">
              <a:rPr lang="en-GB" smtClean="0"/>
              <a:t>‹#›</a:t>
            </a:fld>
            <a:endParaRPr lang="en-GB"/>
          </a:p>
        </p:txBody>
      </p:sp>
    </p:spTree>
    <p:extLst>
      <p:ext uri="{BB962C8B-B14F-4D97-AF65-F5344CB8AC3E}">
        <p14:creationId xmlns:p14="http://schemas.microsoft.com/office/powerpoint/2010/main" val="3681876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119FF58-AAA6-494D-A098-6EF42AFAD769}" type="datetimeFigureOut">
              <a:rPr lang="en-GB" smtClean="0"/>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6917E6-8AB2-401B-A806-CB83CA47770B}" type="slidenum">
              <a:rPr lang="en-GB" smtClean="0"/>
              <a:t>‹#›</a:t>
            </a:fld>
            <a:endParaRPr lang="en-GB"/>
          </a:p>
        </p:txBody>
      </p:sp>
    </p:spTree>
    <p:extLst>
      <p:ext uri="{BB962C8B-B14F-4D97-AF65-F5344CB8AC3E}">
        <p14:creationId xmlns:p14="http://schemas.microsoft.com/office/powerpoint/2010/main" val="3650448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119FF58-AAA6-494D-A098-6EF42AFAD769}" type="datetimeFigureOut">
              <a:rPr lang="en-GB" smtClean="0"/>
              <a:t>09/06/2020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26917E6-8AB2-401B-A806-CB83CA47770B}" type="slidenum">
              <a:rPr lang="en-GB" smtClean="0"/>
              <a:t>‹#›</a:t>
            </a:fld>
            <a:endParaRPr lang="en-GB"/>
          </a:p>
        </p:txBody>
      </p:sp>
    </p:spTree>
    <p:extLst>
      <p:ext uri="{BB962C8B-B14F-4D97-AF65-F5344CB8AC3E}">
        <p14:creationId xmlns:p14="http://schemas.microsoft.com/office/powerpoint/2010/main" val="2663225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119FF58-AAA6-494D-A098-6EF42AFAD769}" type="datetimeFigureOut">
              <a:rPr lang="en-GB" smtClean="0"/>
              <a:t>09/06/2020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26917E6-8AB2-401B-A806-CB83CA47770B}" type="slidenum">
              <a:rPr lang="en-GB" smtClean="0"/>
              <a:t>‹#›</a:t>
            </a:fld>
            <a:endParaRPr lang="en-GB"/>
          </a:p>
        </p:txBody>
      </p:sp>
    </p:spTree>
    <p:extLst>
      <p:ext uri="{BB962C8B-B14F-4D97-AF65-F5344CB8AC3E}">
        <p14:creationId xmlns:p14="http://schemas.microsoft.com/office/powerpoint/2010/main" val="1045811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119FF58-AAA6-494D-A098-6EF42AFAD769}" type="datetimeFigureOut">
              <a:rPr lang="en-GB" smtClean="0"/>
              <a:t>09/06/2020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26917E6-8AB2-401B-A806-CB83CA47770B}" type="slidenum">
              <a:rPr lang="en-GB" smtClean="0"/>
              <a:t>‹#›</a:t>
            </a:fld>
            <a:endParaRPr lang="en-GB"/>
          </a:p>
        </p:txBody>
      </p:sp>
    </p:spTree>
    <p:extLst>
      <p:ext uri="{BB962C8B-B14F-4D97-AF65-F5344CB8AC3E}">
        <p14:creationId xmlns:p14="http://schemas.microsoft.com/office/powerpoint/2010/main" val="352992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19FF58-AAA6-494D-A098-6EF42AFAD769}" type="datetimeFigureOut">
              <a:rPr lang="en-GB" smtClean="0"/>
              <a:t>09/06/2020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26917E6-8AB2-401B-A806-CB83CA47770B}" type="slidenum">
              <a:rPr lang="en-GB" smtClean="0"/>
              <a:t>‹#›</a:t>
            </a:fld>
            <a:endParaRPr lang="en-GB"/>
          </a:p>
        </p:txBody>
      </p:sp>
    </p:spTree>
    <p:extLst>
      <p:ext uri="{BB962C8B-B14F-4D97-AF65-F5344CB8AC3E}">
        <p14:creationId xmlns:p14="http://schemas.microsoft.com/office/powerpoint/2010/main" val="1160280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19FF58-AAA6-494D-A098-6EF42AFAD769}" type="datetimeFigureOut">
              <a:rPr lang="en-GB" smtClean="0"/>
              <a:t>09/06/2020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26917E6-8AB2-401B-A806-CB83CA47770B}" type="slidenum">
              <a:rPr lang="en-GB" smtClean="0"/>
              <a:t>‹#›</a:t>
            </a:fld>
            <a:endParaRPr lang="en-GB"/>
          </a:p>
        </p:txBody>
      </p:sp>
    </p:spTree>
    <p:extLst>
      <p:ext uri="{BB962C8B-B14F-4D97-AF65-F5344CB8AC3E}">
        <p14:creationId xmlns:p14="http://schemas.microsoft.com/office/powerpoint/2010/main" val="1185413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19FF58-AAA6-494D-A098-6EF42AFAD769}" type="datetimeFigureOut">
              <a:rPr lang="en-GB" smtClean="0"/>
              <a:t>09/06/2020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26917E6-8AB2-401B-A806-CB83CA47770B}" type="slidenum">
              <a:rPr lang="en-GB" smtClean="0"/>
              <a:t>‹#›</a:t>
            </a:fld>
            <a:endParaRPr lang="en-GB"/>
          </a:p>
        </p:txBody>
      </p:sp>
    </p:spTree>
    <p:extLst>
      <p:ext uri="{BB962C8B-B14F-4D97-AF65-F5344CB8AC3E}">
        <p14:creationId xmlns:p14="http://schemas.microsoft.com/office/powerpoint/2010/main" val="336161130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19FF58-AAA6-494D-A098-6EF42AFAD769}" type="datetimeFigureOut">
              <a:rPr lang="en-GB" smtClean="0"/>
              <a:t>09/06/2020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6917E6-8AB2-401B-A806-CB83CA47770B}" type="slidenum">
              <a:rPr lang="en-GB" smtClean="0"/>
              <a:t>‹#›</a:t>
            </a:fld>
            <a:endParaRPr lang="en-GB"/>
          </a:p>
        </p:txBody>
      </p:sp>
    </p:spTree>
    <p:extLst>
      <p:ext uri="{BB962C8B-B14F-4D97-AF65-F5344CB8AC3E}">
        <p14:creationId xmlns:p14="http://schemas.microsoft.com/office/powerpoint/2010/main" val="5993255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0456" y="180099"/>
            <a:ext cx="7828515" cy="430887"/>
          </a:xfrm>
          <a:prstGeom prst="rect">
            <a:avLst/>
          </a:prstGeom>
          <a:noFill/>
        </p:spPr>
        <p:txBody>
          <a:bodyPr wrap="square" rtlCol="0">
            <a:spAutoFit/>
          </a:bodyPr>
          <a:lstStyle/>
          <a:p>
            <a:r>
              <a:rPr lang="en-GB" sz="2200" u="sng" dirty="0" smtClean="0"/>
              <a:t>Knowledge Organiser – Year 4 Geography Mediterranean Europe </a:t>
            </a:r>
            <a:endParaRPr lang="en-GB" sz="2200" u="sng" dirty="0"/>
          </a:p>
        </p:txBody>
      </p:sp>
      <p:graphicFrame>
        <p:nvGraphicFramePr>
          <p:cNvPr id="5" name="Table 4"/>
          <p:cNvGraphicFramePr>
            <a:graphicFrameLocks noGrp="1"/>
          </p:cNvGraphicFramePr>
          <p:nvPr>
            <p:extLst>
              <p:ext uri="{D42A27DB-BD31-4B8C-83A1-F6EECF244321}">
                <p14:modId xmlns:p14="http://schemas.microsoft.com/office/powerpoint/2010/main" val="900995677"/>
              </p:ext>
            </p:extLst>
          </p:nvPr>
        </p:nvGraphicFramePr>
        <p:xfrm>
          <a:off x="270455" y="696324"/>
          <a:ext cx="7828516" cy="3095052"/>
        </p:xfrm>
        <a:graphic>
          <a:graphicData uri="http://schemas.openxmlformats.org/drawingml/2006/table">
            <a:tbl>
              <a:tblPr firstRow="1" bandRow="1">
                <a:tableStyleId>{BC89EF96-8CEA-46FF-86C4-4CE0E7609802}</a:tableStyleId>
              </a:tblPr>
              <a:tblGrid>
                <a:gridCol w="1918549"/>
                <a:gridCol w="5909967"/>
              </a:tblGrid>
              <a:tr h="324183">
                <a:tc>
                  <a:txBody>
                    <a:bodyPr/>
                    <a:lstStyle/>
                    <a:p>
                      <a:r>
                        <a:rPr lang="en-GB" sz="1600" u="sng" dirty="0" smtClean="0"/>
                        <a:t>Key Vocabulary</a:t>
                      </a:r>
                      <a:endParaRPr lang="en-GB" sz="1600" u="sng" dirty="0"/>
                    </a:p>
                  </a:txBody>
                  <a:tcPr>
                    <a:solidFill>
                      <a:schemeClr val="accent1">
                        <a:lumMod val="40000"/>
                        <a:lumOff val="60000"/>
                      </a:schemeClr>
                    </a:solidFill>
                  </a:tcPr>
                </a:tc>
                <a:tc>
                  <a:txBody>
                    <a:bodyPr/>
                    <a:lstStyle/>
                    <a:p>
                      <a:r>
                        <a:rPr lang="en-GB" sz="1600" u="sng" dirty="0" smtClean="0"/>
                        <a:t>Definition</a:t>
                      </a:r>
                      <a:endParaRPr lang="en-GB" sz="1600" u="sng" dirty="0"/>
                    </a:p>
                  </a:txBody>
                  <a:tcPr>
                    <a:solidFill>
                      <a:schemeClr val="accent1">
                        <a:lumMod val="40000"/>
                        <a:lumOff val="60000"/>
                      </a:schemeClr>
                    </a:solidFill>
                  </a:tcPr>
                </a:tc>
              </a:tr>
              <a:tr h="324183">
                <a:tc>
                  <a:txBody>
                    <a:bodyPr/>
                    <a:lstStyle/>
                    <a:p>
                      <a:pPr algn="l"/>
                      <a:r>
                        <a:rPr lang="en-GB" sz="1200" dirty="0">
                          <a:effectLst/>
                          <a:latin typeface="Calibri"/>
                        </a:rPr>
                        <a:t>Mediterranean</a:t>
                      </a:r>
                    </a:p>
                  </a:txBody>
                  <a:tcPr marL="68580" marR="68580" marT="0" marB="0">
                    <a:noFill/>
                  </a:tcPr>
                </a:tc>
                <a:tc>
                  <a:txBody>
                    <a:bodyPr/>
                    <a:lstStyle/>
                    <a:p>
                      <a:pPr algn="l"/>
                      <a:r>
                        <a:rPr lang="en-GB" sz="1200">
                          <a:effectLst/>
                          <a:latin typeface="Calibri"/>
                        </a:rPr>
                        <a:t>From the Latin meaning ‘middle of the land’. </a:t>
                      </a:r>
                    </a:p>
                  </a:txBody>
                  <a:tcPr marL="68580" marR="68580" marT="0" marB="0">
                    <a:noFill/>
                  </a:tcPr>
                </a:tc>
              </a:tr>
              <a:tr h="324183">
                <a:tc>
                  <a:txBody>
                    <a:bodyPr/>
                    <a:lstStyle/>
                    <a:p>
                      <a:pPr algn="l"/>
                      <a:r>
                        <a:rPr lang="en-GB" sz="1200">
                          <a:effectLst/>
                          <a:latin typeface="Calibri"/>
                        </a:rPr>
                        <a:t>Equator</a:t>
                      </a:r>
                    </a:p>
                  </a:txBody>
                  <a:tcPr marL="68580" marR="68580" marT="0" marB="0"/>
                </a:tc>
                <a:tc>
                  <a:txBody>
                    <a:bodyPr/>
                    <a:lstStyle/>
                    <a:p>
                      <a:pPr algn="l"/>
                      <a:r>
                        <a:rPr lang="en-GB" sz="1200">
                          <a:effectLst/>
                          <a:latin typeface="Calibri"/>
                        </a:rPr>
                        <a:t>An imaginary line around the ‘middle’ of the Earth. The sun’s rays hit the equator directly, making the places located near to it very warm. </a:t>
                      </a:r>
                    </a:p>
                  </a:txBody>
                  <a:tcPr marL="68580" marR="68580" marT="0" marB="0"/>
                </a:tc>
              </a:tr>
              <a:tr h="324183">
                <a:tc>
                  <a:txBody>
                    <a:bodyPr/>
                    <a:lstStyle/>
                    <a:p>
                      <a:pPr algn="l"/>
                      <a:r>
                        <a:rPr lang="en-GB" sz="1200">
                          <a:effectLst/>
                          <a:latin typeface="Calibri"/>
                        </a:rPr>
                        <a:t>Latitude</a:t>
                      </a:r>
                    </a:p>
                  </a:txBody>
                  <a:tcPr marL="68580" marR="68580" marT="0" marB="0">
                    <a:noFill/>
                  </a:tcPr>
                </a:tc>
                <a:tc>
                  <a:txBody>
                    <a:bodyPr/>
                    <a:lstStyle/>
                    <a:p>
                      <a:pPr algn="l"/>
                      <a:r>
                        <a:rPr lang="en-GB" sz="1200" dirty="0">
                          <a:effectLst/>
                          <a:latin typeface="Calibri"/>
                        </a:rPr>
                        <a:t>Latitude is a measurement that gives the location of a place on Earth north or south of the equator. Maps sometimes show imaginary lines of latitude to help us locate places. </a:t>
                      </a:r>
                    </a:p>
                  </a:txBody>
                  <a:tcPr marL="68580" marR="68580" marT="0" marB="0">
                    <a:noFill/>
                  </a:tcPr>
                </a:tc>
              </a:tr>
              <a:tr h="324183">
                <a:tc>
                  <a:txBody>
                    <a:bodyPr/>
                    <a:lstStyle/>
                    <a:p>
                      <a:pPr algn="l"/>
                      <a:r>
                        <a:rPr lang="en-GB" sz="1200">
                          <a:effectLst/>
                          <a:latin typeface="Calibri"/>
                        </a:rPr>
                        <a:t>Ecosystem</a:t>
                      </a:r>
                    </a:p>
                  </a:txBody>
                  <a:tcPr marL="68580" marR="68580" marT="0" marB="0"/>
                </a:tc>
                <a:tc>
                  <a:txBody>
                    <a:bodyPr/>
                    <a:lstStyle/>
                    <a:p>
                      <a:pPr algn="l"/>
                      <a:r>
                        <a:rPr lang="en-GB" sz="1200">
                          <a:effectLst/>
                          <a:latin typeface="Calibri"/>
                        </a:rPr>
                        <a:t>A community of plants and animals found in a particular area. </a:t>
                      </a:r>
                    </a:p>
                  </a:txBody>
                  <a:tcPr marL="68580" marR="68580" marT="0" marB="0"/>
                </a:tc>
              </a:tr>
              <a:tr h="324183">
                <a:tc>
                  <a:txBody>
                    <a:bodyPr/>
                    <a:lstStyle/>
                    <a:p>
                      <a:pPr algn="l"/>
                      <a:r>
                        <a:rPr lang="en-GB" sz="1200">
                          <a:effectLst/>
                          <a:latin typeface="Calibri"/>
                        </a:rPr>
                        <a:t>The Gulf Stream</a:t>
                      </a:r>
                    </a:p>
                  </a:txBody>
                  <a:tcPr marL="68580" marR="68580" marT="0" marB="0">
                    <a:noFill/>
                  </a:tcPr>
                </a:tc>
                <a:tc>
                  <a:txBody>
                    <a:bodyPr/>
                    <a:lstStyle/>
                    <a:p>
                      <a:pPr algn="l"/>
                      <a:r>
                        <a:rPr lang="en-GB" sz="1200" dirty="0">
                          <a:effectLst/>
                          <a:latin typeface="Calibri"/>
                        </a:rPr>
                        <a:t>A current of warm water that flows from the Gulf of Mexico in Central America, all the way across the Atlantic Ocean to Europe. </a:t>
                      </a:r>
                    </a:p>
                  </a:txBody>
                  <a:tcPr marL="68580" marR="68580" marT="0" marB="0">
                    <a:noFill/>
                  </a:tcPr>
                </a:tc>
              </a:tr>
              <a:tr h="324183">
                <a:tc>
                  <a:txBody>
                    <a:bodyPr/>
                    <a:lstStyle/>
                    <a:p>
                      <a:pPr algn="l"/>
                      <a:r>
                        <a:rPr lang="en-GB" sz="1200">
                          <a:effectLst/>
                          <a:latin typeface="Calibri"/>
                        </a:rPr>
                        <a:t>Colosseum</a:t>
                      </a:r>
                    </a:p>
                  </a:txBody>
                  <a:tcPr marL="68580" marR="68580" marT="0" marB="0"/>
                </a:tc>
                <a:tc>
                  <a:txBody>
                    <a:bodyPr/>
                    <a:lstStyle/>
                    <a:p>
                      <a:pPr algn="l"/>
                      <a:r>
                        <a:rPr lang="en-GB" sz="1200">
                          <a:effectLst/>
                          <a:latin typeface="Calibri"/>
                        </a:rPr>
                        <a:t>An ancient, giant, oval shaped amphitheatre located in the centre of Rome. It was built during Ancient Roman times and gladiators fought there.  </a:t>
                      </a:r>
                    </a:p>
                  </a:txBody>
                  <a:tcPr marL="68580" marR="68580" marT="0" marB="0"/>
                </a:tc>
              </a:tr>
              <a:tr h="324183">
                <a:tc>
                  <a:txBody>
                    <a:bodyPr/>
                    <a:lstStyle/>
                    <a:p>
                      <a:pPr algn="l"/>
                      <a:r>
                        <a:rPr lang="en-GB" sz="1200">
                          <a:effectLst/>
                          <a:latin typeface="Calibri"/>
                        </a:rPr>
                        <a:t>Peninsula </a:t>
                      </a:r>
                    </a:p>
                  </a:txBody>
                  <a:tcPr marL="68580" marR="68580" marT="0" marB="0">
                    <a:noFill/>
                  </a:tcPr>
                </a:tc>
                <a:tc>
                  <a:txBody>
                    <a:bodyPr/>
                    <a:lstStyle/>
                    <a:p>
                      <a:pPr algn="l"/>
                      <a:r>
                        <a:rPr lang="en-GB" sz="1200">
                          <a:effectLst/>
                          <a:latin typeface="Calibri"/>
                        </a:rPr>
                        <a:t>A region of land that sticks out in a body of water, with water on three sides. </a:t>
                      </a:r>
                    </a:p>
                  </a:txBody>
                  <a:tcPr marL="68580" marR="68580" marT="0" marB="0">
                    <a:noFill/>
                  </a:tcPr>
                </a:tc>
              </a:tr>
              <a:tr h="324183">
                <a:tc>
                  <a:txBody>
                    <a:bodyPr/>
                    <a:lstStyle/>
                    <a:p>
                      <a:pPr algn="l"/>
                      <a:r>
                        <a:rPr lang="en-GB" sz="1200">
                          <a:effectLst/>
                          <a:latin typeface="Calibri"/>
                        </a:rPr>
                        <a:t>Inhabit</a:t>
                      </a:r>
                    </a:p>
                  </a:txBody>
                  <a:tcPr marL="68580" marR="68580" marT="0" marB="0"/>
                </a:tc>
                <a:tc>
                  <a:txBody>
                    <a:bodyPr/>
                    <a:lstStyle/>
                    <a:p>
                      <a:pPr algn="l"/>
                      <a:r>
                        <a:rPr lang="en-GB" sz="1200" dirty="0">
                          <a:effectLst/>
                          <a:latin typeface="Calibri"/>
                        </a:rPr>
                        <a:t>To live or dwell in a place, as people or animals.</a:t>
                      </a:r>
                    </a:p>
                  </a:txBody>
                  <a:tcPr marL="68580" marR="68580" marT="0" marB="0"/>
                </a:tc>
              </a:tr>
            </a:tbl>
          </a:graphicData>
        </a:graphic>
      </p:graphicFrame>
      <p:sp>
        <p:nvSpPr>
          <p:cNvPr id="7" name="TextBox 6"/>
          <p:cNvSpPr txBox="1"/>
          <p:nvPr/>
        </p:nvSpPr>
        <p:spPr>
          <a:xfrm>
            <a:off x="8403772" y="530553"/>
            <a:ext cx="3410857" cy="369332"/>
          </a:xfrm>
          <a:prstGeom prst="rect">
            <a:avLst/>
          </a:prstGeom>
          <a:noFill/>
        </p:spPr>
        <p:txBody>
          <a:bodyPr wrap="square" rtlCol="0">
            <a:spAutoFit/>
          </a:bodyPr>
          <a:lstStyle/>
          <a:p>
            <a:pPr algn="ctr"/>
            <a:r>
              <a:rPr lang="en-GB" dirty="0" smtClean="0"/>
              <a:t>Map of Mediterranean Europe</a:t>
            </a:r>
            <a:endParaRPr lang="en-GB" dirty="0"/>
          </a:p>
        </p:txBody>
      </p:sp>
      <p:graphicFrame>
        <p:nvGraphicFramePr>
          <p:cNvPr id="2" name="Table 1"/>
          <p:cNvGraphicFramePr>
            <a:graphicFrameLocks noGrp="1"/>
          </p:cNvGraphicFramePr>
          <p:nvPr>
            <p:extLst>
              <p:ext uri="{D42A27DB-BD31-4B8C-83A1-F6EECF244321}">
                <p14:modId xmlns:p14="http://schemas.microsoft.com/office/powerpoint/2010/main" val="2324516705"/>
              </p:ext>
            </p:extLst>
          </p:nvPr>
        </p:nvGraphicFramePr>
        <p:xfrm>
          <a:off x="1140677" y="3940934"/>
          <a:ext cx="4533363" cy="2756080"/>
        </p:xfrm>
        <a:graphic>
          <a:graphicData uri="http://schemas.openxmlformats.org/drawingml/2006/table">
            <a:tbl>
              <a:tblPr firstRow="1" bandRow="1">
                <a:tableStyleId>{BC89EF96-8CEA-46FF-86C4-4CE0E7609802}</a:tableStyleId>
              </a:tblPr>
              <a:tblGrid>
                <a:gridCol w="1511121"/>
                <a:gridCol w="1511121"/>
                <a:gridCol w="1511121"/>
              </a:tblGrid>
              <a:tr h="344510">
                <a:tc>
                  <a:txBody>
                    <a:bodyPr/>
                    <a:lstStyle/>
                    <a:p>
                      <a:pPr algn="ctr"/>
                      <a:r>
                        <a:rPr lang="en-GB" sz="1600" u="sng" dirty="0" smtClean="0"/>
                        <a:t>Country</a:t>
                      </a:r>
                      <a:endParaRPr lang="en-GB" sz="1600" u="sng" dirty="0"/>
                    </a:p>
                  </a:txBody>
                  <a:tcPr>
                    <a:solidFill>
                      <a:schemeClr val="accent1">
                        <a:lumMod val="40000"/>
                        <a:lumOff val="60000"/>
                      </a:schemeClr>
                    </a:solidFill>
                  </a:tcPr>
                </a:tc>
                <a:tc>
                  <a:txBody>
                    <a:bodyPr/>
                    <a:lstStyle/>
                    <a:p>
                      <a:pPr algn="ctr"/>
                      <a:r>
                        <a:rPr lang="en-GB" sz="1600" u="sng" dirty="0" smtClean="0"/>
                        <a:t>Capital</a:t>
                      </a:r>
                      <a:endParaRPr lang="en-GB" sz="1600" u="sng" dirty="0"/>
                    </a:p>
                  </a:txBody>
                  <a:tcPr>
                    <a:solidFill>
                      <a:schemeClr val="accent1">
                        <a:lumMod val="40000"/>
                        <a:lumOff val="60000"/>
                      </a:schemeClr>
                    </a:solidFill>
                  </a:tcPr>
                </a:tc>
                <a:tc>
                  <a:txBody>
                    <a:bodyPr/>
                    <a:lstStyle/>
                    <a:p>
                      <a:pPr algn="ctr"/>
                      <a:r>
                        <a:rPr lang="en-GB" sz="1600" u="sng" dirty="0" smtClean="0"/>
                        <a:t>Language</a:t>
                      </a:r>
                      <a:endParaRPr lang="en-GB" sz="1600" u="sng" dirty="0"/>
                    </a:p>
                  </a:txBody>
                  <a:tcPr>
                    <a:solidFill>
                      <a:schemeClr val="accent1">
                        <a:lumMod val="40000"/>
                        <a:lumOff val="60000"/>
                      </a:schemeClr>
                    </a:solidFill>
                  </a:tcPr>
                </a:tc>
              </a:tr>
              <a:tr h="344510">
                <a:tc>
                  <a:txBody>
                    <a:bodyPr/>
                    <a:lstStyle/>
                    <a:p>
                      <a:pPr algn="ctr">
                        <a:lnSpc>
                          <a:spcPct val="115000"/>
                        </a:lnSpc>
                        <a:spcAft>
                          <a:spcPts val="1000"/>
                        </a:spcAft>
                      </a:pPr>
                      <a:r>
                        <a:rPr lang="en-GB" sz="1200" dirty="0">
                          <a:effectLst/>
                          <a:latin typeface="+mn-lt"/>
                          <a:ea typeface="Calibri"/>
                          <a:cs typeface="Times New Roman"/>
                        </a:rPr>
                        <a:t>Italy</a:t>
                      </a:r>
                    </a:p>
                  </a:txBody>
                  <a:tcPr marL="68580" marR="68580" marT="0" marB="0">
                    <a:noFill/>
                  </a:tcPr>
                </a:tc>
                <a:tc>
                  <a:txBody>
                    <a:bodyPr/>
                    <a:lstStyle/>
                    <a:p>
                      <a:pPr algn="ctr">
                        <a:lnSpc>
                          <a:spcPct val="115000"/>
                        </a:lnSpc>
                        <a:spcAft>
                          <a:spcPts val="1000"/>
                        </a:spcAft>
                      </a:pPr>
                      <a:r>
                        <a:rPr lang="en-GB" sz="1200">
                          <a:effectLst/>
                          <a:latin typeface="+mn-lt"/>
                          <a:ea typeface="Calibri"/>
                          <a:cs typeface="Times New Roman"/>
                        </a:rPr>
                        <a:t>Rome</a:t>
                      </a:r>
                    </a:p>
                  </a:txBody>
                  <a:tcPr marL="68580" marR="68580" marT="0" marB="0">
                    <a:noFill/>
                  </a:tcPr>
                </a:tc>
                <a:tc>
                  <a:txBody>
                    <a:bodyPr/>
                    <a:lstStyle/>
                    <a:p>
                      <a:pPr algn="ctr">
                        <a:lnSpc>
                          <a:spcPct val="115000"/>
                        </a:lnSpc>
                        <a:spcAft>
                          <a:spcPts val="1000"/>
                        </a:spcAft>
                      </a:pPr>
                      <a:r>
                        <a:rPr lang="en-GB" sz="1200">
                          <a:effectLst/>
                          <a:latin typeface="+mn-lt"/>
                          <a:ea typeface="Calibri"/>
                          <a:cs typeface="Times New Roman"/>
                        </a:rPr>
                        <a:t>Italian </a:t>
                      </a:r>
                    </a:p>
                  </a:txBody>
                  <a:tcPr marL="68580" marR="68580" marT="0" marB="0">
                    <a:noFill/>
                  </a:tcPr>
                </a:tc>
              </a:tr>
              <a:tr h="344510">
                <a:tc>
                  <a:txBody>
                    <a:bodyPr/>
                    <a:lstStyle/>
                    <a:p>
                      <a:pPr algn="ctr">
                        <a:lnSpc>
                          <a:spcPct val="115000"/>
                        </a:lnSpc>
                        <a:spcAft>
                          <a:spcPts val="1000"/>
                        </a:spcAft>
                      </a:pPr>
                      <a:r>
                        <a:rPr lang="en-GB" sz="1200">
                          <a:effectLst/>
                          <a:latin typeface="+mn-lt"/>
                          <a:ea typeface="Calibri"/>
                          <a:cs typeface="Times New Roman"/>
                        </a:rPr>
                        <a:t>Spain</a:t>
                      </a:r>
                    </a:p>
                  </a:txBody>
                  <a:tcPr marL="68580" marR="68580" marT="0" marB="0"/>
                </a:tc>
                <a:tc>
                  <a:txBody>
                    <a:bodyPr/>
                    <a:lstStyle/>
                    <a:p>
                      <a:pPr algn="ctr">
                        <a:lnSpc>
                          <a:spcPct val="115000"/>
                        </a:lnSpc>
                        <a:spcAft>
                          <a:spcPts val="1000"/>
                        </a:spcAft>
                      </a:pPr>
                      <a:r>
                        <a:rPr lang="en-GB" sz="1200" dirty="0">
                          <a:effectLst/>
                          <a:latin typeface="+mn-lt"/>
                          <a:ea typeface="Calibri"/>
                          <a:cs typeface="Times New Roman"/>
                        </a:rPr>
                        <a:t>Madrid</a:t>
                      </a:r>
                    </a:p>
                  </a:txBody>
                  <a:tcPr marL="68580" marR="68580" marT="0" marB="0"/>
                </a:tc>
                <a:tc>
                  <a:txBody>
                    <a:bodyPr/>
                    <a:lstStyle/>
                    <a:p>
                      <a:pPr algn="ctr">
                        <a:lnSpc>
                          <a:spcPct val="115000"/>
                        </a:lnSpc>
                        <a:spcAft>
                          <a:spcPts val="1000"/>
                        </a:spcAft>
                      </a:pPr>
                      <a:r>
                        <a:rPr lang="en-GB" sz="1200">
                          <a:effectLst/>
                          <a:latin typeface="+mn-lt"/>
                          <a:ea typeface="Calibri"/>
                          <a:cs typeface="Times New Roman"/>
                        </a:rPr>
                        <a:t>Spanish</a:t>
                      </a:r>
                    </a:p>
                  </a:txBody>
                  <a:tcPr marL="68580" marR="68580" marT="0" marB="0"/>
                </a:tc>
              </a:tr>
              <a:tr h="344510">
                <a:tc>
                  <a:txBody>
                    <a:bodyPr/>
                    <a:lstStyle/>
                    <a:p>
                      <a:pPr algn="ctr">
                        <a:lnSpc>
                          <a:spcPct val="115000"/>
                        </a:lnSpc>
                        <a:spcAft>
                          <a:spcPts val="1000"/>
                        </a:spcAft>
                      </a:pPr>
                      <a:r>
                        <a:rPr lang="en-GB" sz="1200">
                          <a:effectLst/>
                          <a:latin typeface="+mn-lt"/>
                          <a:ea typeface="Calibri"/>
                          <a:cs typeface="Times New Roman"/>
                        </a:rPr>
                        <a:t>Portugal</a:t>
                      </a:r>
                    </a:p>
                  </a:txBody>
                  <a:tcPr marL="68580" marR="68580" marT="0" marB="0">
                    <a:noFill/>
                  </a:tcPr>
                </a:tc>
                <a:tc>
                  <a:txBody>
                    <a:bodyPr/>
                    <a:lstStyle/>
                    <a:p>
                      <a:pPr algn="ctr">
                        <a:lnSpc>
                          <a:spcPct val="115000"/>
                        </a:lnSpc>
                        <a:spcAft>
                          <a:spcPts val="1000"/>
                        </a:spcAft>
                      </a:pPr>
                      <a:r>
                        <a:rPr lang="en-GB" sz="1200">
                          <a:effectLst/>
                          <a:latin typeface="+mn-lt"/>
                          <a:ea typeface="Calibri"/>
                          <a:cs typeface="Times New Roman"/>
                        </a:rPr>
                        <a:t>Lisbon</a:t>
                      </a:r>
                    </a:p>
                  </a:txBody>
                  <a:tcPr marL="68580" marR="68580" marT="0" marB="0">
                    <a:noFill/>
                  </a:tcPr>
                </a:tc>
                <a:tc>
                  <a:txBody>
                    <a:bodyPr/>
                    <a:lstStyle/>
                    <a:p>
                      <a:pPr algn="ctr">
                        <a:lnSpc>
                          <a:spcPct val="115000"/>
                        </a:lnSpc>
                        <a:spcAft>
                          <a:spcPts val="1000"/>
                        </a:spcAft>
                      </a:pPr>
                      <a:r>
                        <a:rPr lang="en-GB" sz="1200" dirty="0">
                          <a:effectLst/>
                          <a:latin typeface="+mn-lt"/>
                          <a:ea typeface="Calibri"/>
                          <a:cs typeface="Times New Roman"/>
                        </a:rPr>
                        <a:t>Portuguese </a:t>
                      </a:r>
                    </a:p>
                  </a:txBody>
                  <a:tcPr marL="68580" marR="68580" marT="0" marB="0">
                    <a:noFill/>
                  </a:tcPr>
                </a:tc>
              </a:tr>
              <a:tr h="344510">
                <a:tc>
                  <a:txBody>
                    <a:bodyPr/>
                    <a:lstStyle/>
                    <a:p>
                      <a:pPr algn="ctr">
                        <a:lnSpc>
                          <a:spcPct val="115000"/>
                        </a:lnSpc>
                        <a:spcAft>
                          <a:spcPts val="1000"/>
                        </a:spcAft>
                      </a:pPr>
                      <a:r>
                        <a:rPr lang="en-GB" sz="1200">
                          <a:effectLst/>
                          <a:latin typeface="+mn-lt"/>
                          <a:ea typeface="Calibri"/>
                          <a:cs typeface="Times New Roman"/>
                        </a:rPr>
                        <a:t>Greece</a:t>
                      </a:r>
                    </a:p>
                  </a:txBody>
                  <a:tcPr marL="68580" marR="68580" marT="0" marB="0"/>
                </a:tc>
                <a:tc>
                  <a:txBody>
                    <a:bodyPr/>
                    <a:lstStyle/>
                    <a:p>
                      <a:pPr algn="ctr">
                        <a:lnSpc>
                          <a:spcPct val="115000"/>
                        </a:lnSpc>
                        <a:spcAft>
                          <a:spcPts val="1000"/>
                        </a:spcAft>
                      </a:pPr>
                      <a:r>
                        <a:rPr lang="en-GB" sz="1200">
                          <a:effectLst/>
                          <a:latin typeface="+mn-lt"/>
                          <a:ea typeface="Calibri"/>
                          <a:cs typeface="Times New Roman"/>
                        </a:rPr>
                        <a:t>Athens</a:t>
                      </a:r>
                    </a:p>
                  </a:txBody>
                  <a:tcPr marL="68580" marR="68580" marT="0" marB="0"/>
                </a:tc>
                <a:tc>
                  <a:txBody>
                    <a:bodyPr/>
                    <a:lstStyle/>
                    <a:p>
                      <a:pPr algn="ctr">
                        <a:lnSpc>
                          <a:spcPct val="115000"/>
                        </a:lnSpc>
                        <a:spcAft>
                          <a:spcPts val="1000"/>
                        </a:spcAft>
                      </a:pPr>
                      <a:r>
                        <a:rPr lang="en-GB" sz="1200">
                          <a:effectLst/>
                          <a:latin typeface="+mn-lt"/>
                          <a:ea typeface="Calibri"/>
                          <a:cs typeface="Times New Roman"/>
                        </a:rPr>
                        <a:t>Greek</a:t>
                      </a:r>
                    </a:p>
                  </a:txBody>
                  <a:tcPr marL="68580" marR="68580" marT="0" marB="0"/>
                </a:tc>
              </a:tr>
              <a:tr h="344510">
                <a:tc>
                  <a:txBody>
                    <a:bodyPr/>
                    <a:lstStyle/>
                    <a:p>
                      <a:pPr algn="ctr">
                        <a:lnSpc>
                          <a:spcPct val="115000"/>
                        </a:lnSpc>
                        <a:spcAft>
                          <a:spcPts val="1000"/>
                        </a:spcAft>
                      </a:pPr>
                      <a:r>
                        <a:rPr lang="en-GB" sz="1200">
                          <a:effectLst/>
                          <a:latin typeface="+mn-lt"/>
                          <a:ea typeface="Calibri"/>
                          <a:cs typeface="Times New Roman"/>
                        </a:rPr>
                        <a:t>Turkey</a:t>
                      </a:r>
                    </a:p>
                  </a:txBody>
                  <a:tcPr marL="68580" marR="68580" marT="0" marB="0">
                    <a:noFill/>
                  </a:tcPr>
                </a:tc>
                <a:tc>
                  <a:txBody>
                    <a:bodyPr/>
                    <a:lstStyle/>
                    <a:p>
                      <a:pPr algn="ctr">
                        <a:lnSpc>
                          <a:spcPct val="115000"/>
                        </a:lnSpc>
                        <a:spcAft>
                          <a:spcPts val="1000"/>
                        </a:spcAft>
                      </a:pPr>
                      <a:r>
                        <a:rPr lang="en-GB" sz="1200">
                          <a:effectLst/>
                          <a:latin typeface="+mn-lt"/>
                          <a:ea typeface="Calibri"/>
                          <a:cs typeface="Times New Roman"/>
                        </a:rPr>
                        <a:t>Ankara</a:t>
                      </a:r>
                    </a:p>
                  </a:txBody>
                  <a:tcPr marL="68580" marR="68580" marT="0" marB="0">
                    <a:noFill/>
                  </a:tcPr>
                </a:tc>
                <a:tc>
                  <a:txBody>
                    <a:bodyPr/>
                    <a:lstStyle/>
                    <a:p>
                      <a:pPr algn="ctr">
                        <a:lnSpc>
                          <a:spcPct val="115000"/>
                        </a:lnSpc>
                        <a:spcAft>
                          <a:spcPts val="1000"/>
                        </a:spcAft>
                      </a:pPr>
                      <a:r>
                        <a:rPr lang="en-GB" sz="1200">
                          <a:effectLst/>
                          <a:latin typeface="+mn-lt"/>
                          <a:ea typeface="Calibri"/>
                          <a:cs typeface="Times New Roman"/>
                        </a:rPr>
                        <a:t>Turkish</a:t>
                      </a:r>
                    </a:p>
                  </a:txBody>
                  <a:tcPr marL="68580" marR="68580" marT="0" marB="0">
                    <a:noFill/>
                  </a:tcPr>
                </a:tc>
              </a:tr>
              <a:tr h="344510">
                <a:tc>
                  <a:txBody>
                    <a:bodyPr/>
                    <a:lstStyle/>
                    <a:p>
                      <a:pPr algn="ctr">
                        <a:lnSpc>
                          <a:spcPct val="115000"/>
                        </a:lnSpc>
                        <a:spcAft>
                          <a:spcPts val="1000"/>
                        </a:spcAft>
                      </a:pPr>
                      <a:r>
                        <a:rPr lang="en-GB" sz="1200">
                          <a:effectLst/>
                          <a:latin typeface="+mn-lt"/>
                          <a:ea typeface="Calibri"/>
                          <a:cs typeface="Times New Roman"/>
                        </a:rPr>
                        <a:t>France (Southern) </a:t>
                      </a:r>
                    </a:p>
                  </a:txBody>
                  <a:tcPr marL="68580" marR="68580" marT="0" marB="0"/>
                </a:tc>
                <a:tc>
                  <a:txBody>
                    <a:bodyPr/>
                    <a:lstStyle/>
                    <a:p>
                      <a:pPr algn="ctr">
                        <a:lnSpc>
                          <a:spcPct val="115000"/>
                        </a:lnSpc>
                        <a:spcAft>
                          <a:spcPts val="1000"/>
                        </a:spcAft>
                      </a:pPr>
                      <a:r>
                        <a:rPr lang="en-GB" sz="1200">
                          <a:effectLst/>
                          <a:latin typeface="+mn-lt"/>
                          <a:ea typeface="Calibri"/>
                          <a:cs typeface="Times New Roman"/>
                        </a:rPr>
                        <a:t>Paris</a:t>
                      </a:r>
                    </a:p>
                  </a:txBody>
                  <a:tcPr marL="68580" marR="68580" marT="0" marB="0"/>
                </a:tc>
                <a:tc>
                  <a:txBody>
                    <a:bodyPr/>
                    <a:lstStyle/>
                    <a:p>
                      <a:pPr algn="ctr">
                        <a:lnSpc>
                          <a:spcPct val="115000"/>
                        </a:lnSpc>
                        <a:spcAft>
                          <a:spcPts val="1000"/>
                        </a:spcAft>
                      </a:pPr>
                      <a:r>
                        <a:rPr lang="en-GB" sz="1200">
                          <a:effectLst/>
                          <a:latin typeface="+mn-lt"/>
                          <a:ea typeface="Calibri"/>
                          <a:cs typeface="Times New Roman"/>
                        </a:rPr>
                        <a:t>French</a:t>
                      </a:r>
                    </a:p>
                  </a:txBody>
                  <a:tcPr marL="68580" marR="68580" marT="0" marB="0"/>
                </a:tc>
              </a:tr>
              <a:tr h="344510">
                <a:tc>
                  <a:txBody>
                    <a:bodyPr/>
                    <a:lstStyle/>
                    <a:p>
                      <a:pPr algn="ctr">
                        <a:lnSpc>
                          <a:spcPct val="115000"/>
                        </a:lnSpc>
                        <a:spcAft>
                          <a:spcPts val="1000"/>
                        </a:spcAft>
                      </a:pPr>
                      <a:r>
                        <a:rPr lang="en-GB" sz="1200">
                          <a:effectLst/>
                          <a:latin typeface="+mn-lt"/>
                          <a:ea typeface="Calibri"/>
                          <a:cs typeface="Times New Roman"/>
                        </a:rPr>
                        <a:t>Malta</a:t>
                      </a:r>
                    </a:p>
                  </a:txBody>
                  <a:tcPr marL="68580" marR="68580" marT="0" marB="0">
                    <a:noFill/>
                  </a:tcPr>
                </a:tc>
                <a:tc>
                  <a:txBody>
                    <a:bodyPr/>
                    <a:lstStyle/>
                    <a:p>
                      <a:pPr algn="ctr">
                        <a:lnSpc>
                          <a:spcPct val="115000"/>
                        </a:lnSpc>
                        <a:spcAft>
                          <a:spcPts val="1000"/>
                        </a:spcAft>
                      </a:pPr>
                      <a:r>
                        <a:rPr lang="en-GB" sz="1200">
                          <a:effectLst/>
                          <a:latin typeface="+mn-lt"/>
                          <a:ea typeface="Calibri"/>
                          <a:cs typeface="Times New Roman"/>
                        </a:rPr>
                        <a:t>Valletta</a:t>
                      </a:r>
                    </a:p>
                  </a:txBody>
                  <a:tcPr marL="68580" marR="68580" marT="0" marB="0">
                    <a:noFill/>
                  </a:tcPr>
                </a:tc>
                <a:tc>
                  <a:txBody>
                    <a:bodyPr/>
                    <a:lstStyle/>
                    <a:p>
                      <a:pPr algn="ctr">
                        <a:lnSpc>
                          <a:spcPct val="115000"/>
                        </a:lnSpc>
                        <a:spcAft>
                          <a:spcPts val="1000"/>
                        </a:spcAft>
                      </a:pPr>
                      <a:r>
                        <a:rPr lang="en-GB" sz="1200" dirty="0">
                          <a:effectLst/>
                          <a:latin typeface="+mn-lt"/>
                          <a:ea typeface="Calibri"/>
                          <a:cs typeface="Times New Roman"/>
                        </a:rPr>
                        <a:t>Maltese</a:t>
                      </a:r>
                    </a:p>
                  </a:txBody>
                  <a:tcPr marL="68580" marR="68580" marT="0" marB="0">
                    <a:noFill/>
                  </a:tcPr>
                </a:tc>
              </a:tr>
            </a:tbl>
          </a:graphicData>
        </a:graphic>
      </p:graphicFrame>
      <p:pic>
        <p:nvPicPr>
          <p:cNvPr id="8" name="Picture 7" descr="http://www.coreknowledge.org.uk/images/imagelibrary/y4hg_mapMediterraneanEurope.jpg"/>
          <p:cNvPicPr/>
          <p:nvPr/>
        </p:nvPicPr>
        <p:blipFill rotWithShape="1">
          <a:blip r:embed="rId2" cstate="print">
            <a:extLst>
              <a:ext uri="{28A0092B-C50C-407E-A947-70E740481C1C}">
                <a14:useLocalDpi xmlns:a14="http://schemas.microsoft.com/office/drawing/2010/main" val="0"/>
              </a:ext>
            </a:extLst>
          </a:blip>
          <a:srcRect r="2864" b="15326"/>
          <a:stretch/>
        </p:blipFill>
        <p:spPr bwMode="auto">
          <a:xfrm>
            <a:off x="8380942" y="902106"/>
            <a:ext cx="3569758" cy="2857094"/>
          </a:xfrm>
          <a:prstGeom prst="rect">
            <a:avLst/>
          </a:prstGeom>
          <a:noFill/>
          <a:ln>
            <a:solidFill>
              <a:prstClr val="black"/>
            </a:solidFill>
          </a:ln>
          <a:extLst>
            <a:ext uri="{53640926-AAD7-44d8-BBD7-CCE9431645EC}">
              <a14:shadowObscured xmlns:a14="http://schemas.microsoft.com/office/drawing/2010/main"/>
            </a:ext>
          </a:extLst>
        </p:spPr>
      </p:pic>
      <p:pic>
        <p:nvPicPr>
          <p:cNvPr id="9" name="Picture 8"/>
          <p:cNvPicPr/>
          <p:nvPr/>
        </p:nvPicPr>
        <p:blipFill>
          <a:blip r:embed="rId3">
            <a:extLst>
              <a:ext uri="{28A0092B-C50C-407E-A947-70E740481C1C}">
                <a14:useLocalDpi xmlns:a14="http://schemas.microsoft.com/office/drawing/2010/main" val="0"/>
              </a:ext>
            </a:extLst>
          </a:blip>
          <a:stretch>
            <a:fillRect/>
          </a:stretch>
        </p:blipFill>
        <p:spPr>
          <a:xfrm>
            <a:off x="6533592" y="4044194"/>
            <a:ext cx="5052087" cy="2435371"/>
          </a:xfrm>
          <a:prstGeom prst="rect">
            <a:avLst/>
          </a:prstGeom>
        </p:spPr>
      </p:pic>
    </p:spTree>
    <p:extLst>
      <p:ext uri="{BB962C8B-B14F-4D97-AF65-F5344CB8AC3E}">
        <p14:creationId xmlns:p14="http://schemas.microsoft.com/office/powerpoint/2010/main" val="3563218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7067" y="1296316"/>
            <a:ext cx="1659466" cy="120032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en-GB" dirty="0" smtClean="0"/>
              <a:t>Year 4</a:t>
            </a:r>
          </a:p>
          <a:p>
            <a:pPr algn="ctr"/>
            <a:r>
              <a:rPr lang="en-GB" dirty="0" smtClean="0"/>
              <a:t>Geography</a:t>
            </a:r>
          </a:p>
          <a:p>
            <a:pPr algn="ctr"/>
            <a:r>
              <a:rPr lang="en-GB" dirty="0" smtClean="0"/>
              <a:t>Mediterranean Europe</a:t>
            </a:r>
            <a:endParaRPr lang="en-GB" dirty="0"/>
          </a:p>
        </p:txBody>
      </p:sp>
      <p:sp>
        <p:nvSpPr>
          <p:cNvPr id="5" name="TextBox 4"/>
          <p:cNvSpPr txBox="1"/>
          <p:nvPr/>
        </p:nvSpPr>
        <p:spPr>
          <a:xfrm>
            <a:off x="5418667" y="149150"/>
            <a:ext cx="3126164" cy="230832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r>
              <a:rPr lang="en-GB" u="sng" dirty="0" smtClean="0"/>
              <a:t>Lesson Series:</a:t>
            </a:r>
            <a:endParaRPr lang="en-US" sz="1600" dirty="0"/>
          </a:p>
          <a:p>
            <a:r>
              <a:rPr lang="en-US" sz="1400" dirty="0"/>
              <a:t>1. Key Places in Europe </a:t>
            </a:r>
          </a:p>
          <a:p>
            <a:r>
              <a:rPr lang="en-US" sz="1400" dirty="0"/>
              <a:t>2. Climate of Mediterranean </a:t>
            </a:r>
            <a:r>
              <a:rPr lang="en-US" sz="1400" dirty="0" smtClean="0"/>
              <a:t>Europe </a:t>
            </a:r>
          </a:p>
          <a:p>
            <a:r>
              <a:rPr lang="en-US" sz="1400" dirty="0" smtClean="0"/>
              <a:t>(Reading Text – Newspaper Report ‘European </a:t>
            </a:r>
            <a:r>
              <a:rPr lang="en-US" sz="1400" dirty="0" err="1" smtClean="0"/>
              <a:t>Heatwave</a:t>
            </a:r>
            <a:r>
              <a:rPr lang="en-US" sz="1400" dirty="0" smtClean="0"/>
              <a:t>’ News Story) </a:t>
            </a:r>
            <a:endParaRPr lang="en-US" sz="1400" dirty="0"/>
          </a:p>
          <a:p>
            <a:r>
              <a:rPr lang="en-US" sz="1400" dirty="0"/>
              <a:t>3. Food and Farming </a:t>
            </a:r>
          </a:p>
          <a:p>
            <a:r>
              <a:rPr lang="en-US" sz="1400" dirty="0"/>
              <a:t>4. Landscape </a:t>
            </a:r>
          </a:p>
          <a:p>
            <a:r>
              <a:rPr lang="en-US" sz="1400" dirty="0"/>
              <a:t>5. Settlements </a:t>
            </a:r>
          </a:p>
          <a:p>
            <a:r>
              <a:rPr lang="en-US" sz="1400" dirty="0"/>
              <a:t>6. Assessment </a:t>
            </a:r>
            <a:r>
              <a:rPr lang="en-US" sz="1400" dirty="0" smtClean="0"/>
              <a:t>(Extended Write – Debate ‘Is Mediterranean Europe diverse?’)</a:t>
            </a:r>
            <a:endParaRPr lang="en-US" sz="1400" dirty="0"/>
          </a:p>
        </p:txBody>
      </p:sp>
      <p:sp>
        <p:nvSpPr>
          <p:cNvPr id="6" name="TextBox 5"/>
          <p:cNvSpPr txBox="1"/>
          <p:nvPr/>
        </p:nvSpPr>
        <p:spPr>
          <a:xfrm>
            <a:off x="201722" y="2678285"/>
            <a:ext cx="11854811" cy="4031873"/>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r>
              <a:rPr lang="en-GB" u="sng" dirty="0" smtClean="0"/>
              <a:t>What you need to know:</a:t>
            </a:r>
            <a:endParaRPr lang="en-US" sz="1600" dirty="0"/>
          </a:p>
          <a:p>
            <a:pPr marL="285750" indent="-285750">
              <a:buFont typeface="Arial"/>
              <a:buChar char="•"/>
            </a:pPr>
            <a:r>
              <a:rPr lang="en-US" sz="1400" dirty="0"/>
              <a:t>Southern Europe is sometimes called Mediterranean Europe because it is near the Mediterranean Sea. ‘Mediterranean’ comes from the Latin words meaning the middle of the land. The Mediterranean Sea is almost completely surrounded by three continents; Asia, Africa and Europe. </a:t>
            </a:r>
          </a:p>
          <a:p>
            <a:pPr marL="285750" indent="-285750">
              <a:buFont typeface="Arial"/>
              <a:buChar char="•"/>
            </a:pPr>
            <a:r>
              <a:rPr lang="en-US" sz="1400" dirty="0" smtClean="0"/>
              <a:t>The </a:t>
            </a:r>
            <a:r>
              <a:rPr lang="en-US" sz="1400" dirty="0"/>
              <a:t>key places in the Mediterranean for pupils to identify are: Southern France, Portugal, Spain, Italy, Greece, Malta, Cyprus and Turkey. </a:t>
            </a:r>
          </a:p>
          <a:p>
            <a:pPr marL="285750" indent="-285750">
              <a:buFont typeface="Arial"/>
              <a:buChar char="•"/>
            </a:pPr>
            <a:r>
              <a:rPr lang="en-US" sz="1400" dirty="0" smtClean="0"/>
              <a:t>Mediterranean </a:t>
            </a:r>
            <a:r>
              <a:rPr lang="en-US" sz="1400" dirty="0"/>
              <a:t>Europe is generally warmer than other regions in Europe. This is because they are further south and nearer to the Equator. The heat from the sun hits the earth more directly near the Equator than at the poles, this makes places nearer to the Equator much warmer than elsewhere on earth. We measure the distance to and from the Equator using latitude. </a:t>
            </a:r>
          </a:p>
          <a:p>
            <a:pPr marL="285750" indent="-285750">
              <a:buFont typeface="Arial"/>
              <a:buChar char="•"/>
            </a:pPr>
            <a:r>
              <a:rPr lang="en-US" sz="1400" dirty="0" smtClean="0"/>
              <a:t>There </a:t>
            </a:r>
            <a:r>
              <a:rPr lang="en-US" sz="1400" dirty="0"/>
              <a:t>are many important mountain ranges in this part of Europe. The Alps stretch across several countries, including northern Italy. To the south of the Italian Alps is the Po valley, this is a fertile valley meaning that crops grow very well there. </a:t>
            </a:r>
          </a:p>
          <a:p>
            <a:pPr marL="285750" indent="-285750">
              <a:buFont typeface="Arial"/>
              <a:buChar char="•"/>
            </a:pPr>
            <a:r>
              <a:rPr lang="en-US" sz="1400" dirty="0" smtClean="0"/>
              <a:t>Italy </a:t>
            </a:r>
            <a:r>
              <a:rPr lang="en-US" sz="1400" dirty="0"/>
              <a:t>is the only country in mainland Europe that has active volcanoes. To the west of Italy is the country of Spain and in the north of Spain there is a mountain range called the Pyrenees. In the south of Spain there is another mountain range called the Sierra Nevada which means ‘snowy mountains’ in Spanish. </a:t>
            </a:r>
          </a:p>
          <a:p>
            <a:pPr marL="285750" indent="-285750">
              <a:buFont typeface="Arial"/>
              <a:buChar char="•"/>
            </a:pPr>
            <a:r>
              <a:rPr lang="en-US" sz="1400" dirty="0" smtClean="0"/>
              <a:t>The main cities in Mediterranean Europe are: Lisbon, Madrid, Rome, Milan, Venice and Athens.</a:t>
            </a:r>
            <a:endParaRPr lang="en-US" sz="1400" dirty="0"/>
          </a:p>
          <a:p>
            <a:pPr marL="285750" indent="-285750">
              <a:buFont typeface="Arial"/>
              <a:buChar char="•"/>
            </a:pPr>
            <a:r>
              <a:rPr lang="en-US" sz="1400" dirty="0" smtClean="0"/>
              <a:t>Rome</a:t>
            </a:r>
            <a:r>
              <a:rPr lang="en-US" sz="1400" dirty="0"/>
              <a:t>: Rome is the capital city of Italy. (Link to CK History) There are buildings there that have survived from the time of the Roman Empire. People come to Rome to see the </a:t>
            </a:r>
            <a:r>
              <a:rPr lang="en-US" sz="1400" dirty="0" err="1"/>
              <a:t>Colosseum</a:t>
            </a:r>
            <a:r>
              <a:rPr lang="en-US" sz="1400" dirty="0"/>
              <a:t> where Ancient Romans watched gladiators fight. The Arch of Constantine is a triumphal arch built during Ancient Roman times to commemorate Emperor Constantine the Great’s victory in an ancient battle. </a:t>
            </a:r>
          </a:p>
          <a:p>
            <a:pPr marL="285750" indent="-285750">
              <a:buFont typeface="Arial"/>
              <a:buChar char="•"/>
            </a:pPr>
            <a:r>
              <a:rPr lang="en-US" sz="1400" dirty="0" smtClean="0"/>
              <a:t>Athens</a:t>
            </a:r>
            <a:r>
              <a:rPr lang="en-US" sz="1400" dirty="0"/>
              <a:t>: The modern city of Athens is the capital of Greece and the Parthenon is located there. The Parthenon was an important temple during the time of Ancient Greece and is built on a hill called the Acropolis. Athens attracts many tourists who come to see the ancient Greek architecture. </a:t>
            </a:r>
            <a:endParaRPr lang="en-US" sz="1400" dirty="0" smtClean="0"/>
          </a:p>
        </p:txBody>
      </p:sp>
      <p:sp>
        <p:nvSpPr>
          <p:cNvPr id="7" name="TextBox 6"/>
          <p:cNvSpPr txBox="1"/>
          <p:nvPr/>
        </p:nvSpPr>
        <p:spPr>
          <a:xfrm>
            <a:off x="8737600" y="167040"/>
            <a:ext cx="3162299" cy="230832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defPPr>
              <a:defRPr lang="en-US"/>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r>
              <a:rPr lang="en-GB" u="sng" dirty="0" smtClean="0"/>
              <a:t>National Curriculum Coverage:</a:t>
            </a:r>
          </a:p>
          <a:p>
            <a:endParaRPr lang="en-US" sz="1400" dirty="0"/>
          </a:p>
          <a:p>
            <a:r>
              <a:rPr lang="en-US" sz="1400" dirty="0"/>
              <a:t> </a:t>
            </a:r>
            <a:r>
              <a:rPr lang="en-US" sz="1400" b="1" dirty="0"/>
              <a:t>Locational and Place Knowledge </a:t>
            </a:r>
            <a:endParaRPr lang="en-US" sz="1400" b="1" dirty="0" smtClean="0"/>
          </a:p>
          <a:p>
            <a:endParaRPr lang="en-US" sz="1400" dirty="0"/>
          </a:p>
          <a:p>
            <a:r>
              <a:rPr lang="en-US" sz="1400" dirty="0"/>
              <a:t> L</a:t>
            </a:r>
            <a:r>
              <a:rPr lang="en-US" sz="1400" dirty="0" smtClean="0"/>
              <a:t>ocate </a:t>
            </a:r>
            <a:r>
              <a:rPr lang="en-US" sz="1400" dirty="0"/>
              <a:t>the world’s countries, using maps to focus on Europe </a:t>
            </a:r>
          </a:p>
          <a:p>
            <a:r>
              <a:rPr lang="en-US" sz="1400" dirty="0"/>
              <a:t> U</a:t>
            </a:r>
            <a:r>
              <a:rPr lang="en-US" sz="1400" dirty="0" smtClean="0"/>
              <a:t>se </a:t>
            </a:r>
            <a:r>
              <a:rPr lang="en-US" sz="1400" dirty="0"/>
              <a:t>maps, atlases, globes and digital/computer mapping to locate countries and describe features </a:t>
            </a:r>
            <a:r>
              <a:rPr lang="en-US" sz="1400" dirty="0" smtClean="0"/>
              <a:t>studied</a:t>
            </a:r>
          </a:p>
          <a:p>
            <a:endParaRPr lang="en-US" sz="1400" dirty="0" smtClean="0"/>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48247" y="156970"/>
            <a:ext cx="986060" cy="986060"/>
          </a:xfrm>
          <a:prstGeom prst="rect">
            <a:avLst/>
          </a:prstGeom>
        </p:spPr>
      </p:pic>
      <p:sp>
        <p:nvSpPr>
          <p:cNvPr id="9" name="TextBox 8"/>
          <p:cNvSpPr txBox="1"/>
          <p:nvPr/>
        </p:nvSpPr>
        <p:spPr>
          <a:xfrm>
            <a:off x="2015068" y="135468"/>
            <a:ext cx="1473200" cy="236988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u="sng" dirty="0" smtClean="0"/>
              <a:t>Value Links: </a:t>
            </a:r>
            <a:r>
              <a:rPr lang="en-US" dirty="0" smtClean="0"/>
              <a:t>Trust</a:t>
            </a:r>
          </a:p>
          <a:p>
            <a:r>
              <a:rPr lang="en-US" sz="1400" dirty="0" smtClean="0"/>
              <a:t> </a:t>
            </a:r>
            <a:endParaRPr lang="en-US" sz="1400" dirty="0"/>
          </a:p>
          <a:p>
            <a:r>
              <a:rPr lang="en-US" sz="1400" dirty="0" smtClean="0"/>
              <a:t>We trust farmers in Mediterranean countries to produce good fruit and olives for us to eat.</a:t>
            </a:r>
            <a:endParaRPr lang="en-US" u="sng" dirty="0"/>
          </a:p>
          <a:p>
            <a:endParaRPr lang="en-US" sz="1400" dirty="0"/>
          </a:p>
        </p:txBody>
      </p:sp>
      <p:sp>
        <p:nvSpPr>
          <p:cNvPr id="10" name="TextBox 9"/>
          <p:cNvSpPr txBox="1"/>
          <p:nvPr/>
        </p:nvSpPr>
        <p:spPr>
          <a:xfrm>
            <a:off x="3623734" y="135468"/>
            <a:ext cx="1676400" cy="243143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u="sng" dirty="0" smtClean="0"/>
              <a:t>Local</a:t>
            </a:r>
            <a:r>
              <a:rPr lang="en-US" u="sng" dirty="0" smtClean="0"/>
              <a:t> </a:t>
            </a:r>
            <a:r>
              <a:rPr lang="en-US" u="sng" dirty="0" smtClean="0"/>
              <a:t>Links: </a:t>
            </a:r>
            <a:endParaRPr lang="en-US" dirty="0"/>
          </a:p>
          <a:p>
            <a:r>
              <a:rPr lang="en-US" dirty="0" smtClean="0"/>
              <a:t>Food and Farming</a:t>
            </a:r>
            <a:endParaRPr lang="en-US" dirty="0" smtClean="0"/>
          </a:p>
          <a:p>
            <a:r>
              <a:rPr lang="en-US" sz="1400" dirty="0" smtClean="0"/>
              <a:t> </a:t>
            </a:r>
            <a:endParaRPr lang="en-US" sz="1400" dirty="0"/>
          </a:p>
          <a:p>
            <a:r>
              <a:rPr lang="en-US" sz="1400" dirty="0" smtClean="0"/>
              <a:t>We </a:t>
            </a:r>
            <a:r>
              <a:rPr lang="en-US" sz="1400" dirty="0" smtClean="0"/>
              <a:t>research what food we import from the Mediterranean region</a:t>
            </a:r>
            <a:endParaRPr lang="en-US" u="sng" dirty="0"/>
          </a:p>
          <a:p>
            <a:endParaRPr lang="en-US" sz="1400" dirty="0"/>
          </a:p>
        </p:txBody>
      </p:sp>
    </p:spTree>
    <p:extLst>
      <p:ext uri="{BB962C8B-B14F-4D97-AF65-F5344CB8AC3E}">
        <p14:creationId xmlns:p14="http://schemas.microsoft.com/office/powerpoint/2010/main" val="28712591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TotalTime>
  <Words>766</Words>
  <Application>Microsoft Macintosh PowerPoint</Application>
  <PresentationFormat>Custom</PresentationFormat>
  <Paragraphs>77</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Jenny Tierney</dc:creator>
  <cp:lastModifiedBy>Bethanie Westfield</cp:lastModifiedBy>
  <cp:revision>12</cp:revision>
  <dcterms:created xsi:type="dcterms:W3CDTF">2019-12-11T11:44:53Z</dcterms:created>
  <dcterms:modified xsi:type="dcterms:W3CDTF">2020-06-09T08:35:37Z</dcterms:modified>
</cp:coreProperties>
</file>