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hFB3P4zZwTK90tNUO6JkJqpnwB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D9FBD-3918-1C75-F8F4-9D55161576ED}" v="456" dt="2021-09-18T22:51:33.572"/>
  </p1510:revLst>
</p1510:revInfo>
</file>

<file path=ppt/tableStyles.xml><?xml version="1.0" encoding="utf-8"?>
<a:tblStyleLst xmlns:a="http://schemas.openxmlformats.org/drawingml/2006/main" def="{EA663392-F066-47CB-8706-D3B1EA3380F2}">
  <a:tblStyle styleId="{EA663392-F066-47CB-8706-D3B1EA3380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8BC91B-7E7C-49F9-86E9-118A36E093F2}"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rgbClr val="FFFFFF"/>
      </a:tcTxStyle>
      <a:tcStyle>
        <a:tcBdr/>
        <a:fill>
          <a:solidFill>
            <a:srgbClr val="5B9BD5"/>
          </a:solidFill>
        </a:fill>
      </a:tcStyle>
    </a:lastCol>
    <a:firstCol>
      <a:tcTxStyle b="on" i="off">
        <a:font>
          <a:latin typeface="Calibri"/>
          <a:ea typeface="Calibri"/>
          <a:cs typeface="Calibri"/>
        </a:font>
        <a:srgbClr val="FFFFFF"/>
      </a:tcTxStyle>
      <a:tcStyle>
        <a:tcBdr/>
        <a:fill>
          <a:solidFill>
            <a:srgbClr val="5B9BD5"/>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B9BD5"/>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B9BD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02" d="100"/>
          <a:sy n="102" d="100"/>
        </p:scale>
        <p:origin x="95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10" Type="http://schemas.openxmlformats.org/officeDocument/2006/relationships/presProps" Target="presProps.xml"/><Relationship Id="rId4" Type="http://schemas.openxmlformats.org/officeDocument/2006/relationships/notesMaster" Target="notesMasters/notesMaster1.xml"/><Relationship Id="rId9" Type="http://customschemas.google.com/relationships/presentationmetadata" Target="meta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463638" y="42338"/>
            <a:ext cx="3915177" cy="707886"/>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Comic Sans MS"/>
                <a:ea typeface="Comic Sans MS"/>
                <a:cs typeface="Comic Sans MS"/>
                <a:sym typeface="Comic Sans MS"/>
              </a:rPr>
              <a:t>Year 4</a:t>
            </a:r>
            <a:endParaRPr/>
          </a:p>
          <a:p>
            <a:pPr marL="0" marR="0" lvl="0" indent="0" algn="ctr" rtl="0">
              <a:spcBef>
                <a:spcPts val="0"/>
              </a:spcBef>
              <a:spcAft>
                <a:spcPts val="0"/>
              </a:spcAft>
              <a:buNone/>
            </a:pPr>
            <a:r>
              <a:rPr lang="en-GB" sz="2000">
                <a:solidFill>
                  <a:schemeClr val="dk1"/>
                </a:solidFill>
                <a:latin typeface="Comic Sans MS"/>
                <a:ea typeface="Comic Sans MS"/>
                <a:cs typeface="Comic Sans MS"/>
                <a:sym typeface="Comic Sans MS"/>
              </a:rPr>
              <a:t>Roman</a:t>
            </a:r>
            <a:r>
              <a:rPr lang="en-GB" sz="2000" b="0" i="0" u="none" strike="noStrike" cap="none">
                <a:solidFill>
                  <a:schemeClr val="dk1"/>
                </a:solidFill>
                <a:latin typeface="Comic Sans MS"/>
                <a:ea typeface="Comic Sans MS"/>
                <a:cs typeface="Comic Sans MS"/>
                <a:sym typeface="Comic Sans MS"/>
              </a:rPr>
              <a:t>s</a:t>
            </a:r>
            <a:endParaRPr sz="1800" b="0" i="0" u="none" strike="noStrike" cap="none">
              <a:solidFill>
                <a:schemeClr val="dk1"/>
              </a:solidFill>
              <a:latin typeface="Comic Sans MS"/>
              <a:ea typeface="Comic Sans MS"/>
              <a:cs typeface="Comic Sans MS"/>
              <a:sym typeface="Comic Sans MS"/>
            </a:endParaRPr>
          </a:p>
        </p:txBody>
      </p:sp>
      <p:graphicFrame>
        <p:nvGraphicFramePr>
          <p:cNvPr id="85" name="Google Shape;85;p1"/>
          <p:cNvGraphicFramePr/>
          <p:nvPr/>
        </p:nvGraphicFramePr>
        <p:xfrm>
          <a:off x="141668" y="880952"/>
          <a:ext cx="5035625" cy="3931655"/>
        </p:xfrm>
        <a:graphic>
          <a:graphicData uri="http://schemas.openxmlformats.org/drawingml/2006/table">
            <a:tbl>
              <a:tblPr>
                <a:noFill/>
                <a:tableStyleId>{EA663392-F066-47CB-8706-D3B1EA3380F2}</a:tableStyleId>
              </a:tblPr>
              <a:tblGrid>
                <a:gridCol w="1614850">
                  <a:extLst>
                    <a:ext uri="{9D8B030D-6E8A-4147-A177-3AD203B41FA5}">
                      <a16:colId xmlns:a16="http://schemas.microsoft.com/office/drawing/2014/main" val="20000"/>
                    </a:ext>
                  </a:extLst>
                </a:gridCol>
                <a:gridCol w="121025">
                  <a:extLst>
                    <a:ext uri="{9D8B030D-6E8A-4147-A177-3AD203B41FA5}">
                      <a16:colId xmlns:a16="http://schemas.microsoft.com/office/drawing/2014/main" val="20001"/>
                    </a:ext>
                  </a:extLst>
                </a:gridCol>
                <a:gridCol w="1742575">
                  <a:extLst>
                    <a:ext uri="{9D8B030D-6E8A-4147-A177-3AD203B41FA5}">
                      <a16:colId xmlns:a16="http://schemas.microsoft.com/office/drawing/2014/main" val="20002"/>
                    </a:ext>
                  </a:extLst>
                </a:gridCol>
                <a:gridCol w="1557175">
                  <a:extLst>
                    <a:ext uri="{9D8B030D-6E8A-4147-A177-3AD203B41FA5}">
                      <a16:colId xmlns:a16="http://schemas.microsoft.com/office/drawing/2014/main" val="20003"/>
                    </a:ext>
                  </a:extLst>
                </a:gridCol>
              </a:tblGrid>
              <a:tr h="365425">
                <a:tc gridSpan="4">
                  <a:txBody>
                    <a:bodyPr/>
                    <a:lstStyle/>
                    <a:p>
                      <a:pPr marL="0" marR="0" lvl="0" indent="0" algn="ctr" rtl="0">
                        <a:spcBef>
                          <a:spcPts val="0"/>
                        </a:spcBef>
                        <a:spcAft>
                          <a:spcPts val="0"/>
                        </a:spcAft>
                        <a:buNone/>
                      </a:pPr>
                      <a:r>
                        <a:rPr lang="en-GB" sz="1400">
                          <a:solidFill>
                            <a:schemeClr val="lt1"/>
                          </a:solidFill>
                          <a:latin typeface="Comic Sans MS"/>
                          <a:ea typeface="Comic Sans MS"/>
                          <a:cs typeface="Comic Sans MS"/>
                          <a:sym typeface="Comic Sans MS"/>
                        </a:rPr>
                        <a:t>Key Vocabulary</a:t>
                      </a:r>
                      <a:endParaRPr sz="1400">
                        <a:solidFill>
                          <a:schemeClr val="lt1"/>
                        </a:solidFill>
                        <a:latin typeface="Comic Sans MS"/>
                        <a:ea typeface="Comic Sans MS"/>
                        <a:cs typeface="Comic Sans MS"/>
                        <a:sym typeface="Comic Sans MS"/>
                      </a:endParaRPr>
                    </a:p>
                  </a:txBody>
                  <a:tcPr marL="91450" marR="91450" marT="45725" marB="45725" anchor="ctr">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425">
                <a:tc>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Roman Empire</a:t>
                      </a:r>
                      <a:endParaRPr sz="1200">
                        <a:latin typeface="Comic Sans MS"/>
                        <a:ea typeface="Comic Sans MS"/>
                        <a:cs typeface="Comic Sans MS"/>
                        <a:sym typeface="Comic Sans MS"/>
                      </a:endParaRPr>
                    </a:p>
                  </a:txBody>
                  <a:tcPr marL="91450" marR="91450" marT="45725" marB="45725">
                    <a:solidFill>
                      <a:srgbClr val="FF8989"/>
                    </a:solidFill>
                  </a:tcPr>
                </a:tc>
                <a:tc gridSpan="3">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A huge empire controlled by Rome, lasting between 509BCE and 476 CE.</a:t>
                      </a:r>
                      <a:endParaRPr sz="1200">
                        <a:latin typeface="Comic Sans MS"/>
                        <a:ea typeface="Comic Sans MS"/>
                        <a:cs typeface="Comic Sans MS"/>
                        <a:sym typeface="Comic Sans MS"/>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425">
                <a:tc>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Republic</a:t>
                      </a:r>
                      <a:endParaRPr sz="1200">
                        <a:latin typeface="Comic Sans MS"/>
                        <a:ea typeface="Comic Sans MS"/>
                        <a:cs typeface="Comic Sans MS"/>
                        <a:sym typeface="Comic Sans MS"/>
                      </a:endParaRPr>
                    </a:p>
                  </a:txBody>
                  <a:tcPr marL="91450" marR="91450" marT="45725" marB="45725">
                    <a:solidFill>
                      <a:srgbClr val="FF8989"/>
                    </a:solidFill>
                  </a:tcPr>
                </a:tc>
                <a:tc gridSpan="3">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A government where the people are in charge, rather than a king. </a:t>
                      </a:r>
                      <a:endParaRPr sz="1200">
                        <a:latin typeface="Comic Sans MS"/>
                        <a:ea typeface="Comic Sans MS"/>
                        <a:cs typeface="Comic Sans MS"/>
                        <a:sym typeface="Comic Sans MS"/>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65425">
                <a:tc>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Mediterranean</a:t>
                      </a:r>
                      <a:endParaRPr sz="1200">
                        <a:latin typeface="Comic Sans MS"/>
                        <a:ea typeface="Comic Sans MS"/>
                        <a:cs typeface="Comic Sans MS"/>
                        <a:sym typeface="Comic Sans MS"/>
                      </a:endParaRPr>
                    </a:p>
                  </a:txBody>
                  <a:tcPr marL="91450" marR="91450" marT="45725" marB="45725">
                    <a:solidFill>
                      <a:srgbClr val="FF8989"/>
                    </a:solidFill>
                  </a:tcPr>
                </a:tc>
                <a:tc gridSpan="3">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The countries that surround the Mediterrean Sea. These were once dominated by Rome.</a:t>
                      </a:r>
                      <a:endParaRPr sz="1200">
                        <a:latin typeface="Comic Sans MS"/>
                        <a:ea typeface="Comic Sans MS"/>
                        <a:cs typeface="Comic Sans MS"/>
                        <a:sym typeface="Comic Sans MS"/>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65425">
                <a:tc>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Latin</a:t>
                      </a:r>
                      <a:endParaRPr sz="1200">
                        <a:latin typeface="Comic Sans MS"/>
                        <a:ea typeface="Comic Sans MS"/>
                        <a:cs typeface="Comic Sans MS"/>
                        <a:sym typeface="Comic Sans MS"/>
                      </a:endParaRPr>
                    </a:p>
                  </a:txBody>
                  <a:tcPr marL="91450" marR="91450" marT="45725" marB="45725">
                    <a:solidFill>
                      <a:srgbClr val="FF8989"/>
                    </a:solidFill>
                  </a:tcPr>
                </a:tc>
                <a:tc gridSpan="3">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The language of Rome, spoken across the Roman Empire.</a:t>
                      </a:r>
                      <a:endParaRPr sz="1200">
                        <a:latin typeface="Comic Sans MS"/>
                        <a:ea typeface="Comic Sans MS"/>
                        <a:cs typeface="Comic Sans MS"/>
                        <a:sym typeface="Comic Sans MS"/>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65425">
                <a:tc>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Pompeii</a:t>
                      </a:r>
                      <a:endParaRPr sz="1200">
                        <a:latin typeface="Comic Sans MS"/>
                        <a:ea typeface="Comic Sans MS"/>
                        <a:cs typeface="Comic Sans MS"/>
                        <a:sym typeface="Comic Sans MS"/>
                      </a:endParaRPr>
                    </a:p>
                  </a:txBody>
                  <a:tcPr marL="91450" marR="91450" marT="45725" marB="45725">
                    <a:solidFill>
                      <a:srgbClr val="FF8989"/>
                    </a:solidFill>
                  </a:tcPr>
                </a:tc>
                <a:tc gridSpan="3">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A small town in southern Italy that was totally destroyed by a volcano in 79 CE.</a:t>
                      </a:r>
                      <a:endParaRPr sz="1200">
                        <a:latin typeface="Comic Sans MS"/>
                        <a:ea typeface="Comic Sans MS"/>
                        <a:cs typeface="Comic Sans MS"/>
                        <a:sym typeface="Comic Sans MS"/>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65425">
                <a:tc>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Aqueduct</a:t>
                      </a:r>
                      <a:endParaRPr sz="1200">
                        <a:latin typeface="Comic Sans MS"/>
                        <a:ea typeface="Comic Sans MS"/>
                        <a:cs typeface="Comic Sans MS"/>
                        <a:sym typeface="Comic Sans MS"/>
                      </a:endParaRPr>
                    </a:p>
                  </a:txBody>
                  <a:tcPr marL="91450" marR="91450" marT="45725" marB="45725">
                    <a:solidFill>
                      <a:srgbClr val="FF8989"/>
                    </a:solidFill>
                  </a:tcPr>
                </a:tc>
                <a:tc gridSpan="3">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A stone trough to carry water across the country into Roman towns.</a:t>
                      </a:r>
                      <a:endParaRPr sz="1200">
                        <a:latin typeface="Comic Sans MS"/>
                        <a:ea typeface="Comic Sans MS"/>
                        <a:cs typeface="Comic Sans MS"/>
                        <a:sym typeface="Comic Sans MS"/>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65425">
                <a:tc>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Gladiator</a:t>
                      </a:r>
                      <a:endParaRPr sz="1200">
                        <a:latin typeface="Comic Sans MS"/>
                        <a:ea typeface="Comic Sans MS"/>
                        <a:cs typeface="Comic Sans MS"/>
                        <a:sym typeface="Comic Sans MS"/>
                      </a:endParaRPr>
                    </a:p>
                  </a:txBody>
                  <a:tcPr marL="91450" marR="91450" marT="45725" marB="45725">
                    <a:solidFill>
                      <a:srgbClr val="FF8989"/>
                    </a:solidFill>
                  </a:tcPr>
                </a:tc>
                <a:tc gridSpan="3">
                  <a:txBody>
                    <a:bodyPr/>
                    <a:lstStyle/>
                    <a:p>
                      <a:pPr marL="0" marR="0" lvl="0" indent="0" algn="l" rtl="0">
                        <a:spcBef>
                          <a:spcPts val="0"/>
                        </a:spcBef>
                        <a:spcAft>
                          <a:spcPts val="0"/>
                        </a:spcAft>
                        <a:buNone/>
                      </a:pPr>
                      <a:r>
                        <a:rPr lang="en-GB" sz="1200">
                          <a:latin typeface="Comic Sans MS"/>
                          <a:ea typeface="Comic Sans MS"/>
                          <a:cs typeface="Comic Sans MS"/>
                          <a:sym typeface="Comic Sans MS"/>
                        </a:rPr>
                        <a:t>A person, usually a slave, who was forced to fight whilst other people watched for entertainment</a:t>
                      </a:r>
                      <a:endParaRPr sz="1200">
                        <a:latin typeface="Comic Sans MS"/>
                        <a:ea typeface="Comic Sans MS"/>
                        <a:cs typeface="Comic Sans MS"/>
                        <a:sym typeface="Comic Sans MS"/>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graphicFrame>
        <p:nvGraphicFramePr>
          <p:cNvPr id="86" name="Google Shape;86;p1"/>
          <p:cNvGraphicFramePr/>
          <p:nvPr/>
        </p:nvGraphicFramePr>
        <p:xfrm>
          <a:off x="5357612" y="123313"/>
          <a:ext cx="6671250" cy="2181280"/>
        </p:xfrm>
        <a:graphic>
          <a:graphicData uri="http://schemas.openxmlformats.org/drawingml/2006/table">
            <a:tbl>
              <a:tblPr>
                <a:noFill/>
                <a:tableStyleId>{EA663392-F066-47CB-8706-D3B1EA3380F2}</a:tableStyleId>
              </a:tblPr>
              <a:tblGrid>
                <a:gridCol w="2223750">
                  <a:extLst>
                    <a:ext uri="{9D8B030D-6E8A-4147-A177-3AD203B41FA5}">
                      <a16:colId xmlns:a16="http://schemas.microsoft.com/office/drawing/2014/main" val="20000"/>
                    </a:ext>
                  </a:extLst>
                </a:gridCol>
                <a:gridCol w="2223750">
                  <a:extLst>
                    <a:ext uri="{9D8B030D-6E8A-4147-A177-3AD203B41FA5}">
                      <a16:colId xmlns:a16="http://schemas.microsoft.com/office/drawing/2014/main" val="20001"/>
                    </a:ext>
                  </a:extLst>
                </a:gridCol>
                <a:gridCol w="2223750">
                  <a:extLst>
                    <a:ext uri="{9D8B030D-6E8A-4147-A177-3AD203B41FA5}">
                      <a16:colId xmlns:a16="http://schemas.microsoft.com/office/drawing/2014/main" val="20002"/>
                    </a:ext>
                  </a:extLst>
                </a:gridCol>
              </a:tblGrid>
              <a:tr h="367975">
                <a:tc gridSpan="3">
                  <a:txBody>
                    <a:bodyPr/>
                    <a:lstStyle/>
                    <a:p>
                      <a:pPr marL="0" marR="0" lvl="0" indent="0" algn="ctr" rtl="0">
                        <a:spcBef>
                          <a:spcPts val="0"/>
                        </a:spcBef>
                        <a:spcAft>
                          <a:spcPts val="0"/>
                        </a:spcAft>
                        <a:buNone/>
                      </a:pPr>
                      <a:r>
                        <a:rPr lang="en-GB" sz="1400">
                          <a:solidFill>
                            <a:schemeClr val="lt1"/>
                          </a:solidFill>
                          <a:latin typeface="Comic Sans MS"/>
                          <a:ea typeface="Comic Sans MS"/>
                          <a:cs typeface="Comic Sans MS"/>
                          <a:sym typeface="Comic Sans MS"/>
                        </a:rPr>
                        <a:t>Wh</a:t>
                      </a:r>
                      <a:r>
                        <a:rPr lang="en-GB">
                          <a:solidFill>
                            <a:schemeClr val="lt1"/>
                          </a:solidFill>
                          <a:latin typeface="Comic Sans MS"/>
                          <a:ea typeface="Comic Sans MS"/>
                          <a:cs typeface="Comic Sans MS"/>
                          <a:sym typeface="Comic Sans MS"/>
                        </a:rPr>
                        <a:t>o</a:t>
                      </a:r>
                      <a:r>
                        <a:rPr lang="en-GB" sz="1400">
                          <a:solidFill>
                            <a:schemeClr val="lt1"/>
                          </a:solidFill>
                          <a:latin typeface="Comic Sans MS"/>
                          <a:ea typeface="Comic Sans MS"/>
                          <a:cs typeface="Comic Sans MS"/>
                          <a:sym typeface="Comic Sans MS"/>
                        </a:rPr>
                        <a:t> and What</a:t>
                      </a:r>
                      <a:endParaRPr sz="1400">
                        <a:solidFill>
                          <a:schemeClr val="lt1"/>
                        </a:solidFill>
                        <a:latin typeface="Comic Sans MS"/>
                        <a:ea typeface="Comic Sans MS"/>
                        <a:cs typeface="Comic Sans MS"/>
                        <a:sym typeface="Comic Sans MS"/>
                      </a:endParaRPr>
                    </a:p>
                  </a:txBody>
                  <a:tcPr marL="91450" marR="91450" marT="45725" marB="45725" anchor="ctr">
                    <a:solidFill>
                      <a:srgbClr val="C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175">
                <a:tc>
                  <a:txBody>
                    <a:bodyPr/>
                    <a:lstStyle/>
                    <a:p>
                      <a:pPr marL="0" marR="0" lvl="0" indent="0" algn="ctr" rtl="0">
                        <a:spcBef>
                          <a:spcPts val="0"/>
                        </a:spcBef>
                        <a:spcAft>
                          <a:spcPts val="0"/>
                        </a:spcAft>
                        <a:buNone/>
                      </a:pPr>
                      <a:r>
                        <a:rPr lang="en-GB" sz="1800" b="1">
                          <a:solidFill>
                            <a:schemeClr val="dk1"/>
                          </a:solidFill>
                          <a:highlight>
                            <a:schemeClr val="lt1"/>
                          </a:highlight>
                          <a:latin typeface="Calibri"/>
                          <a:ea typeface="Calibri"/>
                          <a:cs typeface="Calibri"/>
                          <a:sym typeface="Calibri"/>
                        </a:rPr>
                        <a:t>Patricians</a:t>
                      </a:r>
                      <a:endParaRPr sz="1800">
                        <a:solidFill>
                          <a:schemeClr val="dk1"/>
                        </a:solidFill>
                        <a:highlight>
                          <a:schemeClr val="lt1"/>
                        </a:highlight>
                        <a:latin typeface="Comic Sans MS"/>
                        <a:ea typeface="Comic Sans MS"/>
                        <a:cs typeface="Comic Sans MS"/>
                        <a:sym typeface="Comic Sans MS"/>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GB" sz="1800" b="1">
                          <a:solidFill>
                            <a:schemeClr val="dk1"/>
                          </a:solidFill>
                          <a:highlight>
                            <a:schemeClr val="lt1"/>
                          </a:highlight>
                          <a:latin typeface="Calibri"/>
                          <a:ea typeface="Calibri"/>
                          <a:cs typeface="Calibri"/>
                          <a:sym typeface="Calibri"/>
                        </a:rPr>
                        <a:t>Plebians</a:t>
                      </a:r>
                      <a:endParaRPr sz="1800">
                        <a:solidFill>
                          <a:schemeClr val="dk1"/>
                        </a:solidFill>
                        <a:highlight>
                          <a:schemeClr val="lt1"/>
                        </a:highlight>
                        <a:latin typeface="Comic Sans MS"/>
                        <a:ea typeface="Comic Sans MS"/>
                        <a:cs typeface="Comic Sans MS"/>
                        <a:sym typeface="Comic Sans MS"/>
                      </a:endParaRPr>
                    </a:p>
                  </a:txBody>
                  <a:tcPr marL="91450" marR="91450" marT="45725" marB="45725"/>
                </a:tc>
                <a:tc>
                  <a:txBody>
                    <a:bodyPr/>
                    <a:lstStyle/>
                    <a:p>
                      <a:pPr marL="0" marR="0" lvl="0" indent="0" algn="ctr" rtl="0">
                        <a:spcBef>
                          <a:spcPts val="0"/>
                        </a:spcBef>
                        <a:spcAft>
                          <a:spcPts val="0"/>
                        </a:spcAft>
                        <a:buNone/>
                      </a:pPr>
                      <a:r>
                        <a:rPr lang="en-GB" sz="1800" b="1">
                          <a:solidFill>
                            <a:schemeClr val="dk1"/>
                          </a:solidFill>
                          <a:highlight>
                            <a:schemeClr val="lt1"/>
                          </a:highlight>
                          <a:latin typeface="Calibri"/>
                          <a:ea typeface="Calibri"/>
                          <a:cs typeface="Calibri"/>
                          <a:sym typeface="Calibri"/>
                        </a:rPr>
                        <a:t>Slaves</a:t>
                      </a:r>
                      <a:endParaRPr sz="1800">
                        <a:solidFill>
                          <a:schemeClr val="dk1"/>
                        </a:solidFill>
                        <a:highlight>
                          <a:schemeClr val="lt1"/>
                        </a:highlight>
                        <a:latin typeface="Comic Sans MS"/>
                        <a:ea typeface="Comic Sans MS"/>
                        <a:cs typeface="Comic Sans MS"/>
                        <a:sym typeface="Comic Sans MS"/>
                      </a:endParaRPr>
                    </a:p>
                  </a:txBody>
                  <a:tcPr marL="91450" marR="91450" marT="45725" marB="45725"/>
                </a:tc>
                <a:extLst>
                  <a:ext uri="{0D108BD9-81ED-4DB2-BD59-A6C34878D82A}">
                    <a16:rowId xmlns:a16="http://schemas.microsoft.com/office/drawing/2014/main" val="10001"/>
                  </a:ext>
                </a:extLst>
              </a:tr>
              <a:tr h="733150">
                <a:tc>
                  <a:txBody>
                    <a:bodyPr/>
                    <a:lstStyle/>
                    <a:p>
                      <a:pPr marL="0" marR="0" lvl="0" indent="0" algn="ctr" rtl="0">
                        <a:spcBef>
                          <a:spcPts val="0"/>
                        </a:spcBef>
                        <a:spcAft>
                          <a:spcPts val="0"/>
                        </a:spcAft>
                        <a:buNone/>
                      </a:pPr>
                      <a:r>
                        <a:rPr lang="en-GB">
                          <a:solidFill>
                            <a:schemeClr val="dk1"/>
                          </a:solidFill>
                          <a:highlight>
                            <a:schemeClr val="lt1"/>
                          </a:highlight>
                          <a:latin typeface="Calibri"/>
                          <a:ea typeface="Calibri"/>
                          <a:cs typeface="Calibri"/>
                          <a:sym typeface="Calibri"/>
                        </a:rPr>
                        <a:t>The wealthy ruling class who held all of the power.</a:t>
                      </a:r>
                      <a:endParaRPr>
                        <a:solidFill>
                          <a:schemeClr val="dk1"/>
                        </a:solidFill>
                        <a:highlight>
                          <a:schemeClr val="lt1"/>
                        </a:highlight>
                        <a:latin typeface="Comic Sans MS"/>
                        <a:ea typeface="Comic Sans MS"/>
                        <a:cs typeface="Comic Sans MS"/>
                        <a:sym typeface="Comic Sans MS"/>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GB">
                          <a:solidFill>
                            <a:schemeClr val="dk1"/>
                          </a:solidFill>
                          <a:highlight>
                            <a:schemeClr val="lt1"/>
                          </a:highlight>
                          <a:latin typeface="Calibri"/>
                          <a:ea typeface="Calibri"/>
                          <a:cs typeface="Calibri"/>
                          <a:sym typeface="Calibri"/>
                        </a:rPr>
                        <a:t>All the other citizens of Rome were Plebeians. Plebeians were the farmers, craftsmen, laborers, and soldiers of Rome.</a:t>
                      </a:r>
                      <a:endParaRPr>
                        <a:solidFill>
                          <a:schemeClr val="dk1"/>
                        </a:solidFill>
                        <a:highlight>
                          <a:schemeClr val="lt1"/>
                        </a:highlight>
                        <a:latin typeface="Comic Sans MS"/>
                        <a:ea typeface="Comic Sans MS"/>
                        <a:cs typeface="Comic Sans MS"/>
                        <a:sym typeface="Comic Sans MS"/>
                      </a:endParaRPr>
                    </a:p>
                    <a:p>
                      <a:pPr marL="0" marR="0" lvl="0" indent="0" algn="ctr" rtl="0">
                        <a:spcBef>
                          <a:spcPts val="0"/>
                        </a:spcBef>
                        <a:spcAft>
                          <a:spcPts val="0"/>
                        </a:spcAft>
                        <a:buNone/>
                      </a:pPr>
                      <a:endParaRPr sz="1200">
                        <a:solidFill>
                          <a:schemeClr val="dk1"/>
                        </a:solidFill>
                        <a:highlight>
                          <a:schemeClr val="lt1"/>
                        </a:highlight>
                        <a:latin typeface="Comic Sans MS"/>
                        <a:ea typeface="Comic Sans MS"/>
                        <a:cs typeface="Comic Sans MS"/>
                        <a:sym typeface="Comic Sans MS"/>
                      </a:endParaRPr>
                    </a:p>
                  </a:txBody>
                  <a:tcPr marL="91450" marR="91450" marT="45725" marB="45725"/>
                </a:tc>
                <a:tc>
                  <a:txBody>
                    <a:bodyPr/>
                    <a:lstStyle/>
                    <a:p>
                      <a:pPr marL="0" marR="0" lvl="0" indent="0" algn="ctr" rtl="0">
                        <a:spcBef>
                          <a:spcPts val="0"/>
                        </a:spcBef>
                        <a:spcAft>
                          <a:spcPts val="0"/>
                        </a:spcAft>
                        <a:buNone/>
                      </a:pPr>
                      <a:r>
                        <a:rPr lang="en-GB">
                          <a:solidFill>
                            <a:schemeClr val="dk1"/>
                          </a:solidFill>
                          <a:highlight>
                            <a:schemeClr val="lt1"/>
                          </a:highlight>
                          <a:latin typeface="Calibri"/>
                          <a:ea typeface="Calibri"/>
                          <a:cs typeface="Calibri"/>
                          <a:sym typeface="Calibri"/>
                        </a:rPr>
                        <a:t>Enslaved people were not considered citizens. They often did manual or domestic work.</a:t>
                      </a:r>
                      <a:endParaRPr>
                        <a:solidFill>
                          <a:schemeClr val="dk1"/>
                        </a:solidFill>
                        <a:highlight>
                          <a:schemeClr val="lt1"/>
                        </a:highlight>
                        <a:latin typeface="Comic Sans MS"/>
                        <a:ea typeface="Comic Sans MS"/>
                        <a:cs typeface="Comic Sans MS"/>
                        <a:sym typeface="Comic Sans MS"/>
                      </a:endParaRPr>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87" name="Google Shape;87;p1"/>
          <p:cNvGraphicFramePr/>
          <p:nvPr/>
        </p:nvGraphicFramePr>
        <p:xfrm>
          <a:off x="5357563" y="2304608"/>
          <a:ext cx="6671300" cy="2487050"/>
        </p:xfrm>
        <a:graphic>
          <a:graphicData uri="http://schemas.openxmlformats.org/drawingml/2006/table">
            <a:tbl>
              <a:tblPr>
                <a:noFill/>
                <a:tableStyleId>{EA663392-F066-47CB-8706-D3B1EA3380F2}</a:tableStyleId>
              </a:tblPr>
              <a:tblGrid>
                <a:gridCol w="1667825">
                  <a:extLst>
                    <a:ext uri="{9D8B030D-6E8A-4147-A177-3AD203B41FA5}">
                      <a16:colId xmlns:a16="http://schemas.microsoft.com/office/drawing/2014/main" val="20000"/>
                    </a:ext>
                  </a:extLst>
                </a:gridCol>
                <a:gridCol w="1667825">
                  <a:extLst>
                    <a:ext uri="{9D8B030D-6E8A-4147-A177-3AD203B41FA5}">
                      <a16:colId xmlns:a16="http://schemas.microsoft.com/office/drawing/2014/main" val="20001"/>
                    </a:ext>
                  </a:extLst>
                </a:gridCol>
                <a:gridCol w="1667825">
                  <a:extLst>
                    <a:ext uri="{9D8B030D-6E8A-4147-A177-3AD203B41FA5}">
                      <a16:colId xmlns:a16="http://schemas.microsoft.com/office/drawing/2014/main" val="20002"/>
                    </a:ext>
                  </a:extLst>
                </a:gridCol>
                <a:gridCol w="1667825">
                  <a:extLst>
                    <a:ext uri="{9D8B030D-6E8A-4147-A177-3AD203B41FA5}">
                      <a16:colId xmlns:a16="http://schemas.microsoft.com/office/drawing/2014/main" val="20003"/>
                    </a:ext>
                  </a:extLst>
                </a:gridCol>
              </a:tblGrid>
              <a:tr h="365950">
                <a:tc gridSpan="4">
                  <a:txBody>
                    <a:bodyPr/>
                    <a:lstStyle/>
                    <a:p>
                      <a:pPr marL="0" marR="0" lvl="0" indent="0" algn="ctr" rtl="0">
                        <a:spcBef>
                          <a:spcPts val="0"/>
                        </a:spcBef>
                        <a:spcAft>
                          <a:spcPts val="0"/>
                        </a:spcAft>
                        <a:buNone/>
                      </a:pPr>
                      <a:r>
                        <a:rPr lang="en-GB" sz="1400">
                          <a:solidFill>
                            <a:schemeClr val="lt1"/>
                          </a:solidFill>
                          <a:latin typeface="Comic Sans MS"/>
                          <a:ea typeface="Comic Sans MS"/>
                          <a:cs typeface="Comic Sans MS"/>
                          <a:sym typeface="Comic Sans MS"/>
                        </a:rPr>
                        <a:t>Evidence of…</a:t>
                      </a:r>
                      <a:endParaRPr sz="1400">
                        <a:solidFill>
                          <a:schemeClr val="lt1"/>
                        </a:solidFill>
                        <a:latin typeface="Comic Sans MS"/>
                        <a:ea typeface="Comic Sans MS"/>
                        <a:cs typeface="Comic Sans MS"/>
                        <a:sym typeface="Comic Sans MS"/>
                      </a:endParaRPr>
                    </a:p>
                  </a:txBody>
                  <a:tcPr marL="91450" marR="91450" marT="45725" marB="45725" anchor="ctr">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2050">
                <a:tc>
                  <a:txBody>
                    <a:bodyPr/>
                    <a:lstStyle/>
                    <a:p>
                      <a:pPr marL="0" marR="0" lvl="0" indent="0" algn="ctr" rtl="0">
                        <a:spcBef>
                          <a:spcPts val="0"/>
                        </a:spcBef>
                        <a:spcAft>
                          <a:spcPts val="0"/>
                        </a:spcAft>
                        <a:buNone/>
                      </a:pPr>
                      <a:r>
                        <a:rPr lang="en-GB" sz="1200">
                          <a:solidFill>
                            <a:schemeClr val="dk1"/>
                          </a:solidFill>
                          <a:latin typeface="Comic Sans MS"/>
                          <a:ea typeface="Comic Sans MS"/>
                          <a:cs typeface="Comic Sans MS"/>
                          <a:sym typeface="Comic Sans MS"/>
                        </a:rPr>
                        <a:t>Roman Shield</a:t>
                      </a:r>
                      <a:endParaRPr sz="1200">
                        <a:solidFill>
                          <a:schemeClr val="dk1"/>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r>
                        <a:rPr lang="en-GB" sz="1200">
                          <a:solidFill>
                            <a:schemeClr val="dk1"/>
                          </a:solidFill>
                          <a:latin typeface="Comic Sans MS"/>
                          <a:ea typeface="Comic Sans MS"/>
                          <a:cs typeface="Comic Sans MS"/>
                          <a:sym typeface="Comic Sans MS"/>
                        </a:rPr>
                        <a:t>Roman Statue</a:t>
                      </a:r>
                      <a:endParaRPr sz="1200">
                        <a:solidFill>
                          <a:schemeClr val="dk1"/>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r>
                        <a:rPr lang="en-GB" sz="1200">
                          <a:solidFill>
                            <a:schemeClr val="dk1"/>
                          </a:solidFill>
                          <a:latin typeface="Comic Sans MS"/>
                          <a:ea typeface="Comic Sans MS"/>
                          <a:cs typeface="Comic Sans MS"/>
                          <a:sym typeface="Comic Sans MS"/>
                        </a:rPr>
                        <a:t>Roman Colosseum</a:t>
                      </a:r>
                      <a:endParaRPr sz="1200">
                        <a:solidFill>
                          <a:schemeClr val="dk1"/>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r>
                        <a:rPr lang="en-GB" sz="1200">
                          <a:solidFill>
                            <a:schemeClr val="dk1"/>
                          </a:solidFill>
                          <a:latin typeface="Comic Sans MS"/>
                          <a:ea typeface="Comic Sans MS"/>
                          <a:cs typeface="Comic Sans MS"/>
                          <a:sym typeface="Comic Sans MS"/>
                        </a:rPr>
                        <a:t>Pantheon</a:t>
                      </a:r>
                      <a:endParaRPr sz="1200">
                        <a:solidFill>
                          <a:schemeClr val="dk1"/>
                        </a:solidFill>
                        <a:latin typeface="Comic Sans MS"/>
                        <a:ea typeface="Comic Sans MS"/>
                        <a:cs typeface="Comic Sans MS"/>
                        <a:sym typeface="Comic Sans MS"/>
                      </a:endParaRPr>
                    </a:p>
                  </a:txBody>
                  <a:tcPr marL="91450" marR="91450" marT="45725" marB="45725" anchor="ctr"/>
                </a:tc>
                <a:extLst>
                  <a:ext uri="{0D108BD9-81ED-4DB2-BD59-A6C34878D82A}">
                    <a16:rowId xmlns:a16="http://schemas.microsoft.com/office/drawing/2014/main" val="10001"/>
                  </a:ext>
                </a:extLst>
              </a:tr>
              <a:tr h="779525">
                <a:tc>
                  <a:txBody>
                    <a:bodyPr/>
                    <a:lstStyle/>
                    <a:p>
                      <a:pPr marL="0" marR="0" lvl="0" indent="0" algn="ctr" rtl="0">
                        <a:spcBef>
                          <a:spcPts val="0"/>
                        </a:spcBef>
                        <a:spcAft>
                          <a:spcPts val="0"/>
                        </a:spcAft>
                        <a:buNone/>
                      </a:pPr>
                      <a:r>
                        <a:rPr lang="en-GB" sz="1200">
                          <a:solidFill>
                            <a:schemeClr val="dk1"/>
                          </a:solidFill>
                          <a:latin typeface="Comic Sans MS"/>
                          <a:ea typeface="Comic Sans MS"/>
                          <a:cs typeface="Comic Sans MS"/>
                          <a:sym typeface="Comic Sans MS"/>
                        </a:rPr>
                        <a:t>Invasion</a:t>
                      </a:r>
                      <a:endParaRPr sz="1200">
                        <a:solidFill>
                          <a:schemeClr val="dk1"/>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r>
                        <a:rPr lang="en-GB" sz="1200">
                          <a:solidFill>
                            <a:schemeClr val="dk1"/>
                          </a:solidFill>
                          <a:latin typeface="Comic Sans MS"/>
                          <a:ea typeface="Comic Sans MS"/>
                          <a:cs typeface="Comic Sans MS"/>
                          <a:sym typeface="Comic Sans MS"/>
                        </a:rPr>
                        <a:t>Emperors</a:t>
                      </a:r>
                      <a:endParaRPr sz="1200">
                        <a:solidFill>
                          <a:schemeClr val="dk1"/>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r>
                        <a:rPr lang="en-GB" sz="1200">
                          <a:solidFill>
                            <a:schemeClr val="dk1"/>
                          </a:solidFill>
                          <a:latin typeface="Comic Sans MS"/>
                          <a:ea typeface="Comic Sans MS"/>
                          <a:cs typeface="Comic Sans MS"/>
                          <a:sym typeface="Comic Sans MS"/>
                        </a:rPr>
                        <a:t>Amphitheatre</a:t>
                      </a:r>
                      <a:endParaRPr sz="1200">
                        <a:solidFill>
                          <a:schemeClr val="dk1"/>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r>
                        <a:rPr lang="en-GB" sz="1200">
                          <a:solidFill>
                            <a:schemeClr val="dk1"/>
                          </a:solidFill>
                          <a:latin typeface="Comic Sans MS"/>
                          <a:ea typeface="Comic Sans MS"/>
                          <a:cs typeface="Comic Sans MS"/>
                          <a:sym typeface="Comic Sans MS"/>
                        </a:rPr>
                        <a:t>A temple for Roman Gods</a:t>
                      </a:r>
                      <a:endParaRPr sz="1200">
                        <a:solidFill>
                          <a:schemeClr val="dk1"/>
                        </a:solidFill>
                        <a:latin typeface="Comic Sans MS"/>
                        <a:ea typeface="Comic Sans MS"/>
                        <a:cs typeface="Comic Sans MS"/>
                        <a:sym typeface="Comic Sans MS"/>
                      </a:endParaRPr>
                    </a:p>
                  </a:txBody>
                  <a:tcPr marL="91450" marR="91450" marT="45725" marB="45725" anchor="ctr"/>
                </a:tc>
                <a:extLst>
                  <a:ext uri="{0D108BD9-81ED-4DB2-BD59-A6C34878D82A}">
                    <a16:rowId xmlns:a16="http://schemas.microsoft.com/office/drawing/2014/main" val="10002"/>
                  </a:ext>
                </a:extLst>
              </a:tr>
              <a:tr h="779525">
                <a:tc>
                  <a:txBody>
                    <a:bodyPr/>
                    <a:lstStyle/>
                    <a:p>
                      <a:pPr marL="0" marR="0" lvl="0" indent="0" algn="ctr" rtl="0">
                        <a:spcBef>
                          <a:spcPts val="0"/>
                        </a:spcBef>
                        <a:spcAft>
                          <a:spcPts val="0"/>
                        </a:spcAft>
                        <a:buNone/>
                      </a:pPr>
                      <a:endParaRPr sz="1200" i="1">
                        <a:solidFill>
                          <a:srgbClr val="7F7F7F"/>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endParaRPr sz="1200" i="1">
                        <a:solidFill>
                          <a:srgbClr val="7F7F7F"/>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endParaRPr sz="1200" i="1">
                        <a:solidFill>
                          <a:srgbClr val="7F7F7F"/>
                        </a:solidFill>
                        <a:latin typeface="Comic Sans MS"/>
                        <a:ea typeface="Comic Sans MS"/>
                        <a:cs typeface="Comic Sans MS"/>
                        <a:sym typeface="Comic Sans MS"/>
                      </a:endParaRPr>
                    </a:p>
                  </a:txBody>
                  <a:tcPr marL="91450" marR="91450" marT="45725" marB="45725" anchor="ctr"/>
                </a:tc>
                <a:tc>
                  <a:txBody>
                    <a:bodyPr/>
                    <a:lstStyle/>
                    <a:p>
                      <a:pPr marL="0" marR="0" lvl="0" indent="0" algn="ctr" rtl="0">
                        <a:spcBef>
                          <a:spcPts val="0"/>
                        </a:spcBef>
                        <a:spcAft>
                          <a:spcPts val="0"/>
                        </a:spcAft>
                        <a:buNone/>
                      </a:pPr>
                      <a:endParaRPr sz="1200" i="1">
                        <a:solidFill>
                          <a:srgbClr val="7F7F7F"/>
                        </a:solidFill>
                        <a:latin typeface="Comic Sans MS"/>
                        <a:ea typeface="Comic Sans MS"/>
                        <a:cs typeface="Comic Sans MS"/>
                        <a:sym typeface="Comic Sans MS"/>
                      </a:endParaRPr>
                    </a:p>
                  </a:txBody>
                  <a:tcPr marL="91450" marR="91450" marT="45725" marB="45725" anchor="ctr"/>
                </a:tc>
                <a:extLst>
                  <a:ext uri="{0D108BD9-81ED-4DB2-BD59-A6C34878D82A}">
                    <a16:rowId xmlns:a16="http://schemas.microsoft.com/office/drawing/2014/main" val="10003"/>
                  </a:ext>
                </a:extLst>
              </a:tr>
            </a:tbl>
          </a:graphicData>
        </a:graphic>
      </p:graphicFrame>
      <p:graphicFrame>
        <p:nvGraphicFramePr>
          <p:cNvPr id="88" name="Google Shape;88;p1"/>
          <p:cNvGraphicFramePr/>
          <p:nvPr/>
        </p:nvGraphicFramePr>
        <p:xfrm>
          <a:off x="162755" y="5165760"/>
          <a:ext cx="11866475" cy="1357450"/>
        </p:xfrm>
        <a:graphic>
          <a:graphicData uri="http://schemas.openxmlformats.org/drawingml/2006/table">
            <a:tbl>
              <a:tblPr firstRow="1" bandRow="1">
                <a:noFill/>
                <a:tableStyleId>{D28BC91B-7E7C-49F9-86E9-118A36E093F2}</a:tableStyleId>
              </a:tblPr>
              <a:tblGrid>
                <a:gridCol w="1527650">
                  <a:extLst>
                    <a:ext uri="{9D8B030D-6E8A-4147-A177-3AD203B41FA5}">
                      <a16:colId xmlns:a16="http://schemas.microsoft.com/office/drawing/2014/main" val="20000"/>
                    </a:ext>
                  </a:extLst>
                </a:gridCol>
                <a:gridCol w="1505425">
                  <a:extLst>
                    <a:ext uri="{9D8B030D-6E8A-4147-A177-3AD203B41FA5}">
                      <a16:colId xmlns:a16="http://schemas.microsoft.com/office/drawing/2014/main" val="20001"/>
                    </a:ext>
                  </a:extLst>
                </a:gridCol>
                <a:gridCol w="1541275">
                  <a:extLst>
                    <a:ext uri="{9D8B030D-6E8A-4147-A177-3AD203B41FA5}">
                      <a16:colId xmlns:a16="http://schemas.microsoft.com/office/drawing/2014/main" val="20002"/>
                    </a:ext>
                  </a:extLst>
                </a:gridCol>
                <a:gridCol w="1383625">
                  <a:extLst>
                    <a:ext uri="{9D8B030D-6E8A-4147-A177-3AD203B41FA5}">
                      <a16:colId xmlns:a16="http://schemas.microsoft.com/office/drawing/2014/main" val="20003"/>
                    </a:ext>
                  </a:extLst>
                </a:gridCol>
                <a:gridCol w="1672050">
                  <a:extLst>
                    <a:ext uri="{9D8B030D-6E8A-4147-A177-3AD203B41FA5}">
                      <a16:colId xmlns:a16="http://schemas.microsoft.com/office/drawing/2014/main" val="20004"/>
                    </a:ext>
                  </a:extLst>
                </a:gridCol>
                <a:gridCol w="1412150">
                  <a:extLst>
                    <a:ext uri="{9D8B030D-6E8A-4147-A177-3AD203B41FA5}">
                      <a16:colId xmlns:a16="http://schemas.microsoft.com/office/drawing/2014/main" val="20005"/>
                    </a:ext>
                  </a:extLst>
                </a:gridCol>
                <a:gridCol w="1412150">
                  <a:extLst>
                    <a:ext uri="{9D8B030D-6E8A-4147-A177-3AD203B41FA5}">
                      <a16:colId xmlns:a16="http://schemas.microsoft.com/office/drawing/2014/main" val="20006"/>
                    </a:ext>
                  </a:extLst>
                </a:gridCol>
                <a:gridCol w="1412150">
                  <a:extLst>
                    <a:ext uri="{9D8B030D-6E8A-4147-A177-3AD203B41FA5}">
                      <a16:colId xmlns:a16="http://schemas.microsoft.com/office/drawing/2014/main" val="20007"/>
                    </a:ext>
                  </a:extLst>
                </a:gridCol>
              </a:tblGrid>
              <a:tr h="1357450">
                <a:tc>
                  <a:txBody>
                    <a:bodyPr/>
                    <a:lstStyle/>
                    <a:p>
                      <a:pPr marL="0" marR="0" lvl="0" indent="0" algn="l" rtl="0">
                        <a:spcBef>
                          <a:spcPts val="0"/>
                        </a:spcBef>
                        <a:spcAft>
                          <a:spcPts val="0"/>
                        </a:spcAft>
                        <a:buNone/>
                      </a:pPr>
                      <a:r>
                        <a:rPr lang="en-GB" sz="1200" b="0">
                          <a:latin typeface="Comic Sans MS"/>
                          <a:ea typeface="Comic Sans MS"/>
                          <a:cs typeface="Comic Sans MS"/>
                          <a:sym typeface="Comic Sans MS"/>
                        </a:rPr>
                        <a:t>753 BCE</a:t>
                      </a:r>
                      <a:endParaRPr sz="1200" b="0">
                        <a:latin typeface="Comic Sans MS"/>
                        <a:ea typeface="Comic Sans MS"/>
                        <a:cs typeface="Comic Sans MS"/>
                        <a:sym typeface="Comic Sans MS"/>
                      </a:endParaRPr>
                    </a:p>
                    <a:p>
                      <a:pPr marL="0" marR="0" lvl="0" indent="0" algn="l" rtl="0">
                        <a:spcBef>
                          <a:spcPts val="0"/>
                        </a:spcBef>
                        <a:spcAft>
                          <a:spcPts val="0"/>
                        </a:spcAft>
                        <a:buNone/>
                      </a:pPr>
                      <a:endParaRPr sz="1200" b="0">
                        <a:latin typeface="Comic Sans MS"/>
                        <a:ea typeface="Comic Sans MS"/>
                        <a:cs typeface="Comic Sans MS"/>
                        <a:sym typeface="Comic Sans MS"/>
                      </a:endParaRPr>
                    </a:p>
                    <a:p>
                      <a:pPr marL="0" marR="0" lvl="0" indent="0" algn="l" rtl="0">
                        <a:spcBef>
                          <a:spcPts val="0"/>
                        </a:spcBef>
                        <a:spcAft>
                          <a:spcPts val="0"/>
                        </a:spcAft>
                        <a:buNone/>
                      </a:pPr>
                      <a:r>
                        <a:rPr lang="en-GB" sz="1200" b="0">
                          <a:latin typeface="Comic Sans MS"/>
                          <a:ea typeface="Comic Sans MS"/>
                          <a:cs typeface="Comic Sans MS"/>
                          <a:sym typeface="Comic Sans MS"/>
                        </a:rPr>
                        <a:t>Founding of Rome by Romulus</a:t>
                      </a:r>
                      <a:endParaRPr sz="1200" b="0">
                        <a:latin typeface="Comic Sans MS"/>
                        <a:ea typeface="Comic Sans MS"/>
                        <a:cs typeface="Comic Sans MS"/>
                        <a:sym typeface="Comic Sans MS"/>
                      </a:endParaRPr>
                    </a:p>
                  </a:txBody>
                  <a:tcPr marL="91450" marR="91450" marT="45725" marB="45725">
                    <a:solidFill>
                      <a:srgbClr val="FF8989"/>
                    </a:solidFill>
                  </a:tcPr>
                </a:tc>
                <a:tc>
                  <a:txBody>
                    <a:bodyPr/>
                    <a:lstStyle/>
                    <a:p>
                      <a:pPr marL="0" marR="0" lvl="0" indent="0" algn="l" rtl="0">
                        <a:spcBef>
                          <a:spcPts val="0"/>
                        </a:spcBef>
                        <a:spcAft>
                          <a:spcPts val="0"/>
                        </a:spcAft>
                        <a:buNone/>
                      </a:pPr>
                      <a:r>
                        <a:rPr lang="en-GB" sz="1200" b="0">
                          <a:latin typeface="Comic Sans MS"/>
                          <a:ea typeface="Comic Sans MS"/>
                          <a:cs typeface="Comic Sans MS"/>
                          <a:sym typeface="Comic Sans MS"/>
                        </a:rPr>
                        <a:t>509 BCE</a:t>
                      </a:r>
                      <a:endParaRPr sz="1200" b="0">
                        <a:latin typeface="Comic Sans MS"/>
                        <a:ea typeface="Comic Sans MS"/>
                        <a:cs typeface="Comic Sans MS"/>
                        <a:sym typeface="Comic Sans MS"/>
                      </a:endParaRPr>
                    </a:p>
                    <a:p>
                      <a:pPr marL="0" marR="0" lvl="0" indent="0" algn="l" rtl="0">
                        <a:spcBef>
                          <a:spcPts val="0"/>
                        </a:spcBef>
                        <a:spcAft>
                          <a:spcPts val="0"/>
                        </a:spcAft>
                        <a:buNone/>
                      </a:pPr>
                      <a:endParaRPr sz="1200" b="0">
                        <a:latin typeface="Comic Sans MS"/>
                        <a:ea typeface="Comic Sans MS"/>
                        <a:cs typeface="Comic Sans MS"/>
                        <a:sym typeface="Comic Sans MS"/>
                      </a:endParaRPr>
                    </a:p>
                    <a:p>
                      <a:pPr marL="0" marR="0" lvl="0" indent="0" algn="l" rtl="0">
                        <a:spcBef>
                          <a:spcPts val="0"/>
                        </a:spcBef>
                        <a:spcAft>
                          <a:spcPts val="0"/>
                        </a:spcAft>
                        <a:buNone/>
                      </a:pPr>
                      <a:r>
                        <a:rPr lang="en-GB" sz="1200" b="0">
                          <a:latin typeface="Comic Sans MS"/>
                          <a:ea typeface="Comic Sans MS"/>
                          <a:cs typeface="Comic Sans MS"/>
                          <a:sym typeface="Comic Sans MS"/>
                        </a:rPr>
                        <a:t>Beginnig of the Roman Republic</a:t>
                      </a:r>
                      <a:endParaRPr sz="1200" b="0">
                        <a:latin typeface="Comic Sans MS"/>
                        <a:ea typeface="Comic Sans MS"/>
                        <a:cs typeface="Comic Sans MS"/>
                        <a:sym typeface="Comic Sans MS"/>
                      </a:endParaRPr>
                    </a:p>
                    <a:p>
                      <a:pPr marL="0" marR="0" lvl="0" indent="0" algn="l" rtl="0">
                        <a:spcBef>
                          <a:spcPts val="0"/>
                        </a:spcBef>
                        <a:spcAft>
                          <a:spcPts val="0"/>
                        </a:spcAft>
                        <a:buNone/>
                      </a:pPr>
                      <a:endParaRPr sz="1200" b="0">
                        <a:latin typeface="Comic Sans MS"/>
                        <a:ea typeface="Comic Sans MS"/>
                        <a:cs typeface="Comic Sans MS"/>
                        <a:sym typeface="Comic Sans MS"/>
                      </a:endParaRPr>
                    </a:p>
                  </a:txBody>
                  <a:tcPr marL="91450" marR="91450" marT="45725" marB="45725"/>
                </a:tc>
                <a:tc>
                  <a:txBody>
                    <a:bodyPr/>
                    <a:lstStyle/>
                    <a:p>
                      <a:pPr marL="0" marR="0" lvl="0" indent="0" algn="l" rtl="0">
                        <a:spcBef>
                          <a:spcPts val="0"/>
                        </a:spcBef>
                        <a:spcAft>
                          <a:spcPts val="0"/>
                        </a:spcAft>
                        <a:buNone/>
                      </a:pPr>
                      <a:r>
                        <a:rPr lang="en-GB" sz="1200" b="0">
                          <a:latin typeface="Comic Sans MS"/>
                          <a:ea typeface="Comic Sans MS"/>
                          <a:cs typeface="Comic Sans MS"/>
                          <a:sym typeface="Comic Sans MS"/>
                        </a:rPr>
                        <a:t>55 BCE</a:t>
                      </a:r>
                      <a:endParaRPr sz="1200" b="0">
                        <a:latin typeface="Comic Sans MS"/>
                        <a:ea typeface="Comic Sans MS"/>
                        <a:cs typeface="Comic Sans MS"/>
                        <a:sym typeface="Comic Sans MS"/>
                      </a:endParaRPr>
                    </a:p>
                    <a:p>
                      <a:pPr marL="0" marR="0" lvl="0" indent="0" algn="l" rtl="0">
                        <a:spcBef>
                          <a:spcPts val="0"/>
                        </a:spcBef>
                        <a:spcAft>
                          <a:spcPts val="0"/>
                        </a:spcAft>
                        <a:buNone/>
                      </a:pPr>
                      <a:endParaRPr sz="1200" b="0">
                        <a:latin typeface="Comic Sans MS"/>
                        <a:ea typeface="Comic Sans MS"/>
                        <a:cs typeface="Comic Sans MS"/>
                        <a:sym typeface="Comic Sans MS"/>
                      </a:endParaRPr>
                    </a:p>
                    <a:p>
                      <a:pPr marL="0" marR="0" lvl="0" indent="0" algn="l" rtl="0">
                        <a:spcBef>
                          <a:spcPts val="0"/>
                        </a:spcBef>
                        <a:spcAft>
                          <a:spcPts val="0"/>
                        </a:spcAft>
                        <a:buNone/>
                      </a:pPr>
                      <a:r>
                        <a:rPr lang="en-GB" sz="1200" b="0">
                          <a:latin typeface="Comic Sans MS"/>
                          <a:ea typeface="Comic Sans MS"/>
                          <a:cs typeface="Comic Sans MS"/>
                          <a:sym typeface="Comic Sans MS"/>
                        </a:rPr>
                        <a:t>Julius Caesar attempts to invade Britain</a:t>
                      </a:r>
                      <a:endParaRPr sz="1200" b="0">
                        <a:latin typeface="Comic Sans MS"/>
                        <a:ea typeface="Comic Sans MS"/>
                        <a:cs typeface="Comic Sans MS"/>
                        <a:sym typeface="Comic Sans MS"/>
                      </a:endParaRPr>
                    </a:p>
                  </a:txBody>
                  <a:tcPr marL="91450" marR="91450" marT="45725" marB="45725">
                    <a:solidFill>
                      <a:srgbClr val="FF8989"/>
                    </a:solidFill>
                  </a:tcPr>
                </a:tc>
                <a:tc>
                  <a:txBody>
                    <a:bodyPr/>
                    <a:lstStyle/>
                    <a:p>
                      <a:pPr marL="0" marR="0" lvl="0" indent="0" algn="l" rtl="0">
                        <a:spcBef>
                          <a:spcPts val="0"/>
                        </a:spcBef>
                        <a:spcAft>
                          <a:spcPts val="0"/>
                        </a:spcAft>
                        <a:buNone/>
                      </a:pPr>
                      <a:r>
                        <a:rPr lang="en-GB" sz="1200" b="0">
                          <a:latin typeface="Comic Sans MS"/>
                          <a:ea typeface="Comic Sans MS"/>
                          <a:cs typeface="Comic Sans MS"/>
                          <a:sym typeface="Comic Sans MS"/>
                        </a:rPr>
                        <a:t>44 BCE</a:t>
                      </a:r>
                      <a:endParaRPr sz="1200" b="0">
                        <a:latin typeface="Comic Sans MS"/>
                        <a:ea typeface="Comic Sans MS"/>
                        <a:cs typeface="Comic Sans MS"/>
                        <a:sym typeface="Comic Sans MS"/>
                      </a:endParaRPr>
                    </a:p>
                    <a:p>
                      <a:pPr marL="0" marR="0" lvl="0" indent="0" algn="l" rtl="0">
                        <a:spcBef>
                          <a:spcPts val="0"/>
                        </a:spcBef>
                        <a:spcAft>
                          <a:spcPts val="0"/>
                        </a:spcAft>
                        <a:buNone/>
                      </a:pPr>
                      <a:br>
                        <a:rPr lang="en-GB" sz="1200" b="0">
                          <a:latin typeface="Comic Sans MS"/>
                          <a:ea typeface="Comic Sans MS"/>
                          <a:cs typeface="Comic Sans MS"/>
                          <a:sym typeface="Comic Sans MS"/>
                        </a:rPr>
                      </a:br>
                      <a:r>
                        <a:rPr lang="en-GB" sz="1200" b="0">
                          <a:latin typeface="Comic Sans MS"/>
                          <a:ea typeface="Comic Sans MS"/>
                          <a:cs typeface="Comic Sans MS"/>
                          <a:sym typeface="Comic Sans MS"/>
                        </a:rPr>
                        <a:t>Death of Julius Caesar and end of Roman Republic</a:t>
                      </a:r>
                      <a:endParaRPr sz="1200" b="0">
                        <a:latin typeface="Comic Sans MS"/>
                        <a:ea typeface="Comic Sans MS"/>
                        <a:cs typeface="Comic Sans MS"/>
                        <a:sym typeface="Comic Sans MS"/>
                      </a:endParaRPr>
                    </a:p>
                  </a:txBody>
                  <a:tcPr marL="91450" marR="91450" marT="45725" marB="45725"/>
                </a:tc>
                <a:tc>
                  <a:txBody>
                    <a:bodyPr/>
                    <a:lstStyle/>
                    <a:p>
                      <a:pPr marL="0" marR="0" lvl="0" indent="0" algn="l" rtl="0">
                        <a:spcBef>
                          <a:spcPts val="0"/>
                        </a:spcBef>
                        <a:spcAft>
                          <a:spcPts val="0"/>
                        </a:spcAft>
                        <a:buNone/>
                      </a:pPr>
                      <a:r>
                        <a:rPr lang="en-GB" sz="1200" b="0">
                          <a:latin typeface="Comic Sans MS"/>
                          <a:ea typeface="Comic Sans MS"/>
                          <a:cs typeface="Comic Sans MS"/>
                          <a:sym typeface="Comic Sans MS"/>
                        </a:rPr>
                        <a:t>27 CE</a:t>
                      </a:r>
                      <a:endParaRPr sz="1200" b="0">
                        <a:latin typeface="Comic Sans MS"/>
                        <a:ea typeface="Comic Sans MS"/>
                        <a:cs typeface="Comic Sans MS"/>
                        <a:sym typeface="Comic Sans MS"/>
                      </a:endParaRPr>
                    </a:p>
                    <a:p>
                      <a:pPr marL="0" marR="0" lvl="0" indent="0" algn="l" rtl="0">
                        <a:spcBef>
                          <a:spcPts val="0"/>
                        </a:spcBef>
                        <a:spcAft>
                          <a:spcPts val="0"/>
                        </a:spcAft>
                        <a:buNone/>
                      </a:pPr>
                      <a:endParaRPr sz="1200" b="0">
                        <a:latin typeface="Comic Sans MS"/>
                        <a:ea typeface="Comic Sans MS"/>
                        <a:cs typeface="Comic Sans MS"/>
                        <a:sym typeface="Comic Sans MS"/>
                      </a:endParaRPr>
                    </a:p>
                    <a:p>
                      <a:pPr marL="0" marR="0" lvl="0" indent="0" algn="l" rtl="0">
                        <a:spcBef>
                          <a:spcPts val="0"/>
                        </a:spcBef>
                        <a:spcAft>
                          <a:spcPts val="0"/>
                        </a:spcAft>
                        <a:buNone/>
                      </a:pPr>
                      <a:r>
                        <a:rPr lang="en-GB" sz="1200" b="0">
                          <a:latin typeface="Comic Sans MS"/>
                          <a:ea typeface="Comic Sans MS"/>
                          <a:cs typeface="Comic Sans MS"/>
                          <a:sym typeface="Comic Sans MS"/>
                        </a:rPr>
                        <a:t>Augustus becomes emperor</a:t>
                      </a:r>
                      <a:endParaRPr sz="1200" b="0">
                        <a:latin typeface="Comic Sans MS"/>
                        <a:ea typeface="Comic Sans MS"/>
                        <a:cs typeface="Comic Sans MS"/>
                        <a:sym typeface="Comic Sans MS"/>
                      </a:endParaRPr>
                    </a:p>
                  </a:txBody>
                  <a:tcPr marL="91450" marR="91450" marT="45725" marB="45725">
                    <a:solidFill>
                      <a:srgbClr val="FF8989"/>
                    </a:solidFill>
                  </a:tcPr>
                </a:tc>
                <a:tc>
                  <a:txBody>
                    <a:bodyPr/>
                    <a:lstStyle/>
                    <a:p>
                      <a:pPr marL="0" marR="0" lvl="0" indent="0" algn="l" rtl="0">
                        <a:spcBef>
                          <a:spcPts val="0"/>
                        </a:spcBef>
                        <a:spcAft>
                          <a:spcPts val="0"/>
                        </a:spcAft>
                        <a:buNone/>
                      </a:pPr>
                      <a:r>
                        <a:rPr lang="en-GB" sz="1200" b="0">
                          <a:latin typeface="Comic Sans MS"/>
                          <a:ea typeface="Comic Sans MS"/>
                          <a:cs typeface="Comic Sans MS"/>
                          <a:sym typeface="Comic Sans MS"/>
                        </a:rPr>
                        <a:t>54 CE</a:t>
                      </a:r>
                      <a:endParaRPr sz="1200" b="0">
                        <a:latin typeface="Comic Sans MS"/>
                        <a:ea typeface="Comic Sans MS"/>
                        <a:cs typeface="Comic Sans MS"/>
                        <a:sym typeface="Comic Sans MS"/>
                      </a:endParaRPr>
                    </a:p>
                    <a:p>
                      <a:pPr marL="0" marR="0" lvl="0" indent="0" algn="l" rtl="0">
                        <a:spcBef>
                          <a:spcPts val="0"/>
                        </a:spcBef>
                        <a:spcAft>
                          <a:spcPts val="0"/>
                        </a:spcAft>
                        <a:buNone/>
                      </a:pPr>
                      <a:endParaRPr sz="1200" b="0">
                        <a:latin typeface="Comic Sans MS"/>
                        <a:ea typeface="Comic Sans MS"/>
                        <a:cs typeface="Comic Sans MS"/>
                        <a:sym typeface="Comic Sans MS"/>
                      </a:endParaRPr>
                    </a:p>
                    <a:p>
                      <a:pPr marL="0" marR="0" lvl="0" indent="0" algn="l" rtl="0">
                        <a:spcBef>
                          <a:spcPts val="0"/>
                        </a:spcBef>
                        <a:spcAft>
                          <a:spcPts val="0"/>
                        </a:spcAft>
                        <a:buNone/>
                      </a:pPr>
                      <a:r>
                        <a:rPr lang="en-GB" sz="1200" b="0">
                          <a:latin typeface="Comic Sans MS"/>
                          <a:ea typeface="Comic Sans MS"/>
                          <a:cs typeface="Comic Sans MS"/>
                          <a:sym typeface="Comic Sans MS"/>
                        </a:rPr>
                        <a:t>Nero becomes emperor</a:t>
                      </a:r>
                      <a:endParaRPr sz="1200" b="0">
                        <a:latin typeface="Comic Sans MS"/>
                        <a:ea typeface="Comic Sans MS"/>
                        <a:cs typeface="Comic Sans MS"/>
                        <a:sym typeface="Comic Sans MS"/>
                      </a:endParaRPr>
                    </a:p>
                  </a:txBody>
                  <a:tcPr marL="91450" marR="91450" marT="45725" marB="45725"/>
                </a:tc>
                <a:tc>
                  <a:txBody>
                    <a:bodyPr/>
                    <a:lstStyle/>
                    <a:p>
                      <a:pPr marL="0" marR="0" lvl="0" indent="0" algn="l" rtl="0">
                        <a:spcBef>
                          <a:spcPts val="0"/>
                        </a:spcBef>
                        <a:spcAft>
                          <a:spcPts val="0"/>
                        </a:spcAft>
                        <a:buNone/>
                      </a:pPr>
                      <a:r>
                        <a:rPr lang="en-GB" sz="1200" b="0">
                          <a:latin typeface="Comic Sans MS"/>
                          <a:ea typeface="Comic Sans MS"/>
                          <a:cs typeface="Comic Sans MS"/>
                          <a:sym typeface="Comic Sans MS"/>
                        </a:rPr>
                        <a:t>64 CE</a:t>
                      </a:r>
                      <a:endParaRPr sz="1200" b="0">
                        <a:latin typeface="Comic Sans MS"/>
                        <a:ea typeface="Comic Sans MS"/>
                        <a:cs typeface="Comic Sans MS"/>
                        <a:sym typeface="Comic Sans MS"/>
                      </a:endParaRPr>
                    </a:p>
                    <a:p>
                      <a:pPr marL="0" marR="0" lvl="0" indent="0" algn="l" rtl="0">
                        <a:spcBef>
                          <a:spcPts val="0"/>
                        </a:spcBef>
                        <a:spcAft>
                          <a:spcPts val="0"/>
                        </a:spcAft>
                        <a:buNone/>
                      </a:pPr>
                      <a:endParaRPr sz="1200" b="0">
                        <a:latin typeface="Comic Sans MS"/>
                        <a:ea typeface="Comic Sans MS"/>
                        <a:cs typeface="Comic Sans MS"/>
                        <a:sym typeface="Comic Sans MS"/>
                      </a:endParaRPr>
                    </a:p>
                    <a:p>
                      <a:pPr marL="0" marR="0" lvl="0" indent="0" algn="l" rtl="0">
                        <a:spcBef>
                          <a:spcPts val="0"/>
                        </a:spcBef>
                        <a:spcAft>
                          <a:spcPts val="0"/>
                        </a:spcAft>
                        <a:buNone/>
                      </a:pPr>
                      <a:r>
                        <a:rPr lang="en-GB" sz="1200" b="0">
                          <a:latin typeface="Comic Sans MS"/>
                          <a:ea typeface="Comic Sans MS"/>
                          <a:cs typeface="Comic Sans MS"/>
                          <a:sym typeface="Comic Sans MS"/>
                        </a:rPr>
                        <a:t>Much of Rome destroyed in a fire</a:t>
                      </a:r>
                      <a:endParaRPr sz="1200" b="0">
                        <a:latin typeface="Comic Sans MS"/>
                        <a:ea typeface="Comic Sans MS"/>
                        <a:cs typeface="Comic Sans MS"/>
                        <a:sym typeface="Comic Sans MS"/>
                      </a:endParaRPr>
                    </a:p>
                  </a:txBody>
                  <a:tcPr marL="91450" marR="91450" marT="45725" marB="45725">
                    <a:solidFill>
                      <a:srgbClr val="FF8989"/>
                    </a:solidFill>
                  </a:tcPr>
                </a:tc>
                <a:tc>
                  <a:txBody>
                    <a:bodyPr/>
                    <a:lstStyle/>
                    <a:p>
                      <a:pPr marL="0" marR="0" lvl="0" indent="0" algn="l" rtl="0">
                        <a:spcBef>
                          <a:spcPts val="0"/>
                        </a:spcBef>
                        <a:spcAft>
                          <a:spcPts val="0"/>
                        </a:spcAft>
                        <a:buNone/>
                      </a:pPr>
                      <a:r>
                        <a:rPr lang="en-GB" sz="1200" b="0">
                          <a:latin typeface="Comic Sans MS"/>
                          <a:ea typeface="Comic Sans MS"/>
                          <a:cs typeface="Comic Sans MS"/>
                          <a:sym typeface="Comic Sans MS"/>
                        </a:rPr>
                        <a:t>79 CE</a:t>
                      </a:r>
                      <a:endParaRPr sz="1200" b="0">
                        <a:latin typeface="Comic Sans MS"/>
                        <a:ea typeface="Comic Sans MS"/>
                        <a:cs typeface="Comic Sans MS"/>
                        <a:sym typeface="Comic Sans MS"/>
                      </a:endParaRPr>
                    </a:p>
                    <a:p>
                      <a:pPr marL="0" marR="0" lvl="0" indent="0" algn="l" rtl="0">
                        <a:spcBef>
                          <a:spcPts val="0"/>
                        </a:spcBef>
                        <a:spcAft>
                          <a:spcPts val="0"/>
                        </a:spcAft>
                        <a:buNone/>
                      </a:pPr>
                      <a:endParaRPr sz="1200" b="0">
                        <a:latin typeface="Comic Sans MS"/>
                        <a:ea typeface="Comic Sans MS"/>
                        <a:cs typeface="Comic Sans MS"/>
                        <a:sym typeface="Comic Sans MS"/>
                      </a:endParaRPr>
                    </a:p>
                    <a:p>
                      <a:pPr marL="0" marR="0" lvl="0" indent="0" algn="l" rtl="0">
                        <a:spcBef>
                          <a:spcPts val="0"/>
                        </a:spcBef>
                        <a:spcAft>
                          <a:spcPts val="0"/>
                        </a:spcAft>
                        <a:buNone/>
                      </a:pPr>
                      <a:r>
                        <a:rPr lang="en-GB" sz="1200" b="0">
                          <a:latin typeface="Comic Sans MS"/>
                          <a:ea typeface="Comic Sans MS"/>
                          <a:cs typeface="Comic Sans MS"/>
                          <a:sym typeface="Comic Sans MS"/>
                        </a:rPr>
                        <a:t>Mount Vesuvius erupts and destroys Pompeii</a:t>
                      </a:r>
                      <a:endParaRPr sz="1200" b="0">
                        <a:latin typeface="Comic Sans MS"/>
                        <a:ea typeface="Comic Sans MS"/>
                        <a:cs typeface="Comic Sans MS"/>
                        <a:sym typeface="Comic Sans MS"/>
                      </a:endParaRPr>
                    </a:p>
                  </a:txBody>
                  <a:tcPr marL="91450" marR="91450" marT="45725" marB="45725"/>
                </a:tc>
                <a:extLst>
                  <a:ext uri="{0D108BD9-81ED-4DB2-BD59-A6C34878D82A}">
                    <a16:rowId xmlns:a16="http://schemas.microsoft.com/office/drawing/2014/main" val="10000"/>
                  </a:ext>
                </a:extLst>
              </a:tr>
            </a:tbl>
          </a:graphicData>
        </a:graphic>
      </p:graphicFrame>
      <p:pic>
        <p:nvPicPr>
          <p:cNvPr id="89" name="Google Shape;89;p1"/>
          <p:cNvPicPr preferRelativeResize="0"/>
          <p:nvPr/>
        </p:nvPicPr>
        <p:blipFill rotWithShape="1">
          <a:blip r:embed="rId3">
            <a:alphaModFix/>
          </a:blip>
          <a:srcRect l="24811" t="12840" r="26173" b="10997"/>
          <a:stretch/>
        </p:blipFill>
        <p:spPr>
          <a:xfrm>
            <a:off x="5930075" y="3821225"/>
            <a:ext cx="570398" cy="1180901"/>
          </a:xfrm>
          <a:prstGeom prst="rect">
            <a:avLst/>
          </a:prstGeom>
          <a:noFill/>
          <a:ln>
            <a:noFill/>
          </a:ln>
        </p:spPr>
      </p:pic>
      <p:pic>
        <p:nvPicPr>
          <p:cNvPr id="90" name="Google Shape;90;p1"/>
          <p:cNvPicPr preferRelativeResize="0"/>
          <p:nvPr/>
        </p:nvPicPr>
        <p:blipFill>
          <a:blip r:embed="rId4">
            <a:alphaModFix/>
          </a:blip>
          <a:stretch>
            <a:fillRect/>
          </a:stretch>
        </p:blipFill>
        <p:spPr>
          <a:xfrm>
            <a:off x="7253245" y="3732950"/>
            <a:ext cx="1131208" cy="1357450"/>
          </a:xfrm>
          <a:prstGeom prst="rect">
            <a:avLst/>
          </a:prstGeom>
          <a:noFill/>
          <a:ln>
            <a:noFill/>
          </a:ln>
        </p:spPr>
      </p:pic>
      <p:pic>
        <p:nvPicPr>
          <p:cNvPr id="91" name="Google Shape;91;p1"/>
          <p:cNvPicPr preferRelativeResize="0"/>
          <p:nvPr/>
        </p:nvPicPr>
        <p:blipFill>
          <a:blip r:embed="rId5">
            <a:alphaModFix/>
          </a:blip>
          <a:stretch>
            <a:fillRect/>
          </a:stretch>
        </p:blipFill>
        <p:spPr>
          <a:xfrm>
            <a:off x="8778625" y="3859923"/>
            <a:ext cx="1507400" cy="1032564"/>
          </a:xfrm>
          <a:prstGeom prst="rect">
            <a:avLst/>
          </a:prstGeom>
          <a:noFill/>
          <a:ln>
            <a:noFill/>
          </a:ln>
        </p:spPr>
      </p:pic>
      <p:pic>
        <p:nvPicPr>
          <p:cNvPr id="92" name="Google Shape;92;p1"/>
          <p:cNvPicPr preferRelativeResize="0"/>
          <p:nvPr/>
        </p:nvPicPr>
        <p:blipFill>
          <a:blip r:embed="rId6">
            <a:alphaModFix/>
          </a:blip>
          <a:stretch>
            <a:fillRect/>
          </a:stretch>
        </p:blipFill>
        <p:spPr>
          <a:xfrm>
            <a:off x="10556043" y="3939799"/>
            <a:ext cx="1551011" cy="872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4134118" y="51514"/>
            <a:ext cx="3915300" cy="6465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a:solidFill>
                  <a:schemeClr val="dk1"/>
                </a:solidFill>
                <a:latin typeface="Comic Sans MS"/>
                <a:ea typeface="Comic Sans MS"/>
                <a:cs typeface="Comic Sans MS"/>
                <a:sym typeface="Comic Sans MS"/>
              </a:rPr>
              <a:t>Year 4</a:t>
            </a:r>
            <a:endParaRPr/>
          </a:p>
          <a:p>
            <a:pPr marL="0" marR="0" lvl="0" indent="0" algn="ctr" rtl="0">
              <a:spcBef>
                <a:spcPts val="0"/>
              </a:spcBef>
              <a:spcAft>
                <a:spcPts val="0"/>
              </a:spcAft>
              <a:buNone/>
            </a:pPr>
            <a:r>
              <a:rPr lang="en-GB" sz="1800">
                <a:solidFill>
                  <a:schemeClr val="dk1"/>
                </a:solidFill>
                <a:latin typeface="Comic Sans MS"/>
                <a:ea typeface="Comic Sans MS"/>
                <a:cs typeface="Comic Sans MS"/>
                <a:sym typeface="Comic Sans MS"/>
              </a:rPr>
              <a:t>Romans</a:t>
            </a:r>
            <a:endParaRPr sz="1800" b="0" i="0" u="none" strike="noStrike" cap="none">
              <a:solidFill>
                <a:schemeClr val="dk1"/>
              </a:solidFill>
              <a:latin typeface="Comic Sans MS"/>
              <a:ea typeface="Comic Sans MS"/>
              <a:cs typeface="Comic Sans MS"/>
              <a:sym typeface="Comic Sans MS"/>
            </a:endParaRPr>
          </a:p>
        </p:txBody>
      </p:sp>
      <p:sp>
        <p:nvSpPr>
          <p:cNvPr id="98" name="Google Shape;98;p2"/>
          <p:cNvSpPr/>
          <p:nvPr/>
        </p:nvSpPr>
        <p:spPr>
          <a:xfrm>
            <a:off x="167425" y="850007"/>
            <a:ext cx="11848564" cy="5847008"/>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425002" y="991672"/>
            <a:ext cx="2811887" cy="1210052"/>
          </a:xfrm>
          <a:prstGeom prst="rect">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p:nvPr/>
        </p:nvSpPr>
        <p:spPr>
          <a:xfrm>
            <a:off x="3400022" y="998021"/>
            <a:ext cx="3895679" cy="1214022"/>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txBox="1"/>
          <p:nvPr/>
        </p:nvSpPr>
        <p:spPr>
          <a:xfrm>
            <a:off x="7458834" y="998020"/>
            <a:ext cx="4441245" cy="2730323"/>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425003" y="2325386"/>
            <a:ext cx="2811887" cy="1406926"/>
          </a:xfrm>
          <a:prstGeom prst="rect">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3400022" y="2403119"/>
            <a:ext cx="3889330" cy="1322843"/>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txBox="1"/>
          <p:nvPr/>
        </p:nvSpPr>
        <p:spPr>
          <a:xfrm>
            <a:off x="425003" y="991671"/>
            <a:ext cx="27174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dirty="0">
                <a:solidFill>
                  <a:schemeClr val="dk1"/>
                </a:solidFill>
                <a:latin typeface="Comic Sans MS"/>
                <a:ea typeface="Comic Sans MS"/>
                <a:cs typeface="Comic Sans MS"/>
                <a:sym typeface="Comic Sans MS"/>
              </a:rPr>
              <a:t>Value Links -</a:t>
            </a:r>
            <a:endParaRPr dirty="0">
              <a:solidFill>
                <a:schemeClr val="dk1"/>
              </a:solidFill>
            </a:endParaRPr>
          </a:p>
          <a:p>
            <a:r>
              <a:rPr lang="en-GB" dirty="0">
                <a:solidFill>
                  <a:schemeClr val="dk1"/>
                </a:solidFill>
                <a:latin typeface="Comic Sans MS"/>
                <a:ea typeface="Comic Sans MS"/>
                <a:cs typeface="Comic Sans MS"/>
                <a:sym typeface="Comic Sans MS"/>
              </a:rPr>
              <a:t>Justice - Understand Roman crime and punishment and how we show justice today </a:t>
            </a:r>
            <a:r>
              <a:rPr lang="en-GB" dirty="0">
                <a:latin typeface="Comic Sans MS"/>
                <a:ea typeface="Comic Sans MS"/>
                <a:sym typeface="Comic Sans MS"/>
              </a:rPr>
              <a:t>(Strand 4a, </a:t>
            </a:r>
            <a:r>
              <a:rPr lang="en-GB" dirty="0" err="1">
                <a:latin typeface="Comic Sans MS"/>
                <a:ea typeface="Comic Sans MS"/>
                <a:sym typeface="Comic Sans MS"/>
              </a:rPr>
              <a:t>i</a:t>
            </a:r>
            <a:r>
              <a:rPr lang="en-GB" dirty="0">
                <a:latin typeface="Comic Sans MS"/>
                <a:ea typeface="Comic Sans MS"/>
                <a:sym typeface="Comic Sans MS"/>
              </a:rPr>
              <a:t> ii)</a:t>
            </a:r>
            <a:endParaRPr lang="en-GB" dirty="0">
              <a:solidFill>
                <a:schemeClr val="dk1"/>
              </a:solidFill>
              <a:latin typeface="Comic Sans MS"/>
              <a:ea typeface="Comic Sans MS"/>
              <a:cs typeface="Comic Sans MS"/>
              <a:sym typeface="Comic Sans MS"/>
            </a:endParaRPr>
          </a:p>
          <a:p>
            <a:endParaRPr lang="en-GB" sz="1400" dirty="0">
              <a:solidFill>
                <a:schemeClr val="dk1"/>
              </a:solidFill>
              <a:latin typeface="Comic Sans MS"/>
              <a:ea typeface="Comic Sans MS"/>
              <a:cs typeface="Comic Sans MS"/>
            </a:endParaRPr>
          </a:p>
        </p:txBody>
      </p:sp>
      <p:sp>
        <p:nvSpPr>
          <p:cNvPr id="105" name="Google Shape;105;p2"/>
          <p:cNvSpPr txBox="1"/>
          <p:nvPr/>
        </p:nvSpPr>
        <p:spPr>
          <a:xfrm>
            <a:off x="425003" y="2344021"/>
            <a:ext cx="27174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dk1"/>
                </a:solidFill>
                <a:latin typeface="Comic Sans MS"/>
                <a:ea typeface="Comic Sans MS"/>
                <a:cs typeface="Comic Sans MS"/>
                <a:sym typeface="Comic Sans MS"/>
              </a:rPr>
              <a:t>Local Links </a:t>
            </a:r>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Roman architecture and artefacts in Chester</a:t>
            </a:r>
            <a:endParaRPr sz="1400">
              <a:solidFill>
                <a:schemeClr val="dk1"/>
              </a:solidFill>
              <a:latin typeface="Comic Sans MS"/>
              <a:ea typeface="Comic Sans MS"/>
              <a:cs typeface="Comic Sans MS"/>
              <a:sym typeface="Comic Sans MS"/>
            </a:endParaRPr>
          </a:p>
        </p:txBody>
      </p:sp>
      <p:sp>
        <p:nvSpPr>
          <p:cNvPr id="106" name="Google Shape;106;p2"/>
          <p:cNvSpPr txBox="1"/>
          <p:nvPr/>
        </p:nvSpPr>
        <p:spPr>
          <a:xfrm>
            <a:off x="3400022" y="998201"/>
            <a:ext cx="3896800" cy="11887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dk1"/>
                </a:solidFill>
                <a:latin typeface="Comic Sans MS"/>
                <a:ea typeface="Comic Sans MS"/>
                <a:cs typeface="Comic Sans MS"/>
                <a:sym typeface="Comic Sans MS"/>
              </a:rPr>
              <a:t>Think like a historian by</a:t>
            </a:r>
            <a:endParaRPr/>
          </a:p>
          <a:p>
            <a:pPr marL="0" lvl="0" indent="0" algn="l" rtl="0">
              <a:spcBef>
                <a:spcPts val="0"/>
              </a:spcBef>
              <a:spcAft>
                <a:spcPts val="0"/>
              </a:spcAft>
              <a:buClr>
                <a:schemeClr val="dk1"/>
              </a:buClr>
              <a:buFont typeface="Arial"/>
              <a:buNone/>
            </a:pPr>
            <a:endParaRPr u="sng">
              <a:solidFill>
                <a:schemeClr val="dk1"/>
              </a:solidFill>
              <a:latin typeface="Comic Sans MS"/>
              <a:ea typeface="Comic Sans MS"/>
              <a:cs typeface="Comic Sans MS"/>
              <a:sym typeface="Comic Sans MS"/>
            </a:endParaRPr>
          </a:p>
          <a:p>
            <a:pPr marL="285750" lvl="0" indent="-285750" algn="l" rtl="0">
              <a:spcBef>
                <a:spcPts val="0"/>
              </a:spcBef>
              <a:spcAft>
                <a:spcPts val="0"/>
              </a:spcAft>
              <a:buClr>
                <a:schemeClr val="dk1"/>
              </a:buClr>
              <a:buSzPts val="1400"/>
              <a:buChar char="•"/>
            </a:pPr>
            <a:r>
              <a:rPr lang="en-GB">
                <a:solidFill>
                  <a:schemeClr val="dk1"/>
                </a:solidFill>
                <a:latin typeface="Comic Sans MS"/>
                <a:ea typeface="Comic Sans MS"/>
                <a:cs typeface="Comic Sans MS"/>
                <a:sym typeface="Comic Sans MS"/>
              </a:rPr>
              <a:t>Exploring artefacts like a historian</a:t>
            </a:r>
            <a:endParaRPr>
              <a:solidFill>
                <a:schemeClr val="dk1"/>
              </a:solidFill>
            </a:endParaRPr>
          </a:p>
          <a:p>
            <a:pPr marL="285750" lvl="0" indent="-285750" algn="l" rtl="0">
              <a:spcBef>
                <a:spcPts val="0"/>
              </a:spcBef>
              <a:spcAft>
                <a:spcPts val="0"/>
              </a:spcAft>
              <a:buClr>
                <a:schemeClr val="dk1"/>
              </a:buClr>
              <a:buSzPts val="1400"/>
              <a:buChar char="•"/>
            </a:pPr>
            <a:r>
              <a:rPr lang="en-GB">
                <a:solidFill>
                  <a:schemeClr val="dk1"/>
                </a:solidFill>
                <a:latin typeface="Comic Sans MS"/>
                <a:ea typeface="Comic Sans MS"/>
                <a:cs typeface="Comic Sans MS"/>
                <a:sym typeface="Comic Sans MS"/>
              </a:rPr>
              <a:t>Using historical terms correctly</a:t>
            </a:r>
            <a:endParaRPr>
              <a:solidFill>
                <a:schemeClr val="dk1"/>
              </a:solidFill>
            </a:endParaRPr>
          </a:p>
          <a:p>
            <a:pPr marL="285750" lvl="0" indent="-285750" algn="l" rtl="0">
              <a:spcBef>
                <a:spcPts val="0"/>
              </a:spcBef>
              <a:spcAft>
                <a:spcPts val="0"/>
              </a:spcAft>
              <a:buClr>
                <a:schemeClr val="dk1"/>
              </a:buClr>
              <a:buSzPts val="1400"/>
              <a:buChar char="•"/>
            </a:pPr>
            <a:r>
              <a:rPr lang="en-GB">
                <a:solidFill>
                  <a:schemeClr val="dk1"/>
                </a:solidFill>
                <a:latin typeface="Comic Sans MS"/>
                <a:ea typeface="Comic Sans MS"/>
                <a:cs typeface="Comic Sans MS"/>
                <a:sym typeface="Comic Sans MS"/>
              </a:rPr>
              <a:t>Asking questions about life in the past</a:t>
            </a:r>
            <a:endParaRPr>
              <a:solidFill>
                <a:schemeClr val="dk1"/>
              </a:solidFill>
              <a:latin typeface="Comic Sans MS"/>
              <a:ea typeface="Comic Sans MS"/>
              <a:cs typeface="Comic Sans MS"/>
              <a:sym typeface="Comic Sans MS"/>
            </a:endParaRPr>
          </a:p>
        </p:txBody>
      </p:sp>
      <p:sp>
        <p:nvSpPr>
          <p:cNvPr id="107" name="Google Shape;107;p2"/>
          <p:cNvSpPr txBox="1"/>
          <p:nvPr/>
        </p:nvSpPr>
        <p:spPr>
          <a:xfrm>
            <a:off x="3400022" y="2390420"/>
            <a:ext cx="3858700" cy="11887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dk1"/>
                </a:solidFill>
                <a:latin typeface="Comic Sans MS"/>
                <a:ea typeface="Comic Sans MS"/>
                <a:cs typeface="Comic Sans MS"/>
                <a:sym typeface="Comic Sans MS"/>
              </a:rPr>
              <a:t>National Curriculum coverage</a:t>
            </a:r>
            <a:endParaRPr/>
          </a:p>
          <a:p>
            <a:pPr marL="0" marR="0" lvl="0" indent="0" algn="l" rtl="0">
              <a:spcBef>
                <a:spcPts val="0"/>
              </a:spcBef>
              <a:spcAft>
                <a:spcPts val="0"/>
              </a:spcAft>
              <a:buNone/>
            </a:pPr>
            <a:endParaRPr>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Font typeface="Arial"/>
              <a:buNone/>
            </a:pPr>
            <a:r>
              <a:rPr lang="en-GB">
                <a:solidFill>
                  <a:schemeClr val="dk1"/>
                </a:solidFill>
                <a:latin typeface="Comic Sans MS"/>
                <a:ea typeface="Comic Sans MS"/>
                <a:cs typeface="Comic Sans MS"/>
                <a:sym typeface="Comic Sans MS"/>
              </a:rPr>
              <a:t>Pupils should be taught about:</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The Roman Empire and its impact on Britain</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p:txBody>
      </p:sp>
      <p:sp>
        <p:nvSpPr>
          <p:cNvPr id="108" name="Google Shape;108;p2"/>
          <p:cNvSpPr txBox="1"/>
          <p:nvPr/>
        </p:nvSpPr>
        <p:spPr>
          <a:xfrm>
            <a:off x="7546700" y="991675"/>
            <a:ext cx="4469200" cy="27083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dirty="0">
                <a:solidFill>
                  <a:schemeClr val="dk1"/>
                </a:solidFill>
                <a:latin typeface="Comic Sans MS"/>
                <a:ea typeface="Comic Sans MS"/>
                <a:cs typeface="Comic Sans MS"/>
                <a:sym typeface="Comic Sans MS"/>
              </a:rPr>
              <a:t>Lesson sequence</a:t>
            </a:r>
            <a:endParaRPr dirty="0">
              <a:solidFill>
                <a:schemeClr val="dk1"/>
              </a:solidFill>
            </a:endParaRPr>
          </a:p>
          <a:p>
            <a:pPr marL="457200" indent="-311150">
              <a:buClr>
                <a:schemeClr val="dk1"/>
              </a:buClr>
              <a:buSzPts val="1300"/>
              <a:buAutoNum type="arabicPeriod"/>
            </a:pPr>
            <a:r>
              <a:rPr lang="en-GB" sz="1300" dirty="0">
                <a:solidFill>
                  <a:schemeClr val="dk1"/>
                </a:solidFill>
                <a:latin typeface="Comic Sans MS"/>
                <a:ea typeface="Comic Sans MS"/>
                <a:cs typeface="Comic Sans MS"/>
                <a:sym typeface="Comic Sans MS"/>
              </a:rPr>
              <a:t>Can I evaluate why the Romans wanted to invade Britain? (Extended Write – Debate)</a:t>
            </a:r>
            <a:endParaRPr lang="en-GB" sz="1300" dirty="0">
              <a:solidFill>
                <a:schemeClr val="dk1"/>
              </a:solidFill>
              <a:latin typeface="Comic Sans MS"/>
              <a:ea typeface="Comic Sans MS"/>
              <a:cs typeface="Comic Sans MS"/>
            </a:endParaRPr>
          </a:p>
          <a:p>
            <a:pPr marL="457200" indent="-311150">
              <a:buClr>
                <a:schemeClr val="dk1"/>
              </a:buClr>
              <a:buSzPts val="1300"/>
              <a:buAutoNum type="arabicPeriod"/>
            </a:pPr>
            <a:r>
              <a:rPr lang="en-GB" sz="1300" dirty="0">
                <a:solidFill>
                  <a:schemeClr val="dk1"/>
                </a:solidFill>
                <a:latin typeface="Comic Sans MS"/>
                <a:ea typeface="Comic Sans MS"/>
                <a:cs typeface="Comic Sans MS"/>
              </a:rPr>
              <a:t>Can I understand how the Roman empire expanded over time? (Reading Task: Julius Caesar)</a:t>
            </a:r>
          </a:p>
          <a:p>
            <a:pPr marL="457200" indent="-311150">
              <a:buClr>
                <a:schemeClr val="dk1"/>
              </a:buClr>
              <a:buSzPts val="1300"/>
              <a:buAutoNum type="arabicPeriod"/>
            </a:pPr>
            <a:r>
              <a:rPr lang="en-GB" sz="1300" dirty="0">
                <a:solidFill>
                  <a:schemeClr val="dk1"/>
                </a:solidFill>
                <a:latin typeface="Comic Sans MS"/>
                <a:ea typeface="Comic Sans MS"/>
                <a:cs typeface="Comic Sans MS"/>
              </a:rPr>
              <a:t>Can I explain how the landscape of Britain was changed by what the Romans built?</a:t>
            </a:r>
            <a:endParaRPr lang="en-GB" sz="1300">
              <a:solidFill>
                <a:schemeClr val="dk1"/>
              </a:solidFill>
              <a:latin typeface="Comic Sans MS"/>
              <a:ea typeface="Comic Sans MS"/>
              <a:cs typeface="Comic Sans MS"/>
            </a:endParaRPr>
          </a:p>
          <a:p>
            <a:pPr marL="457200" indent="-311150">
              <a:buClr>
                <a:schemeClr val="dk1"/>
              </a:buClr>
              <a:buSzPts val="1300"/>
              <a:buAutoNum type="arabicPeriod"/>
            </a:pPr>
            <a:r>
              <a:rPr lang="en-GB" sz="1300" dirty="0">
                <a:solidFill>
                  <a:schemeClr val="dk1"/>
                </a:solidFill>
                <a:latin typeface="Comic Sans MS"/>
                <a:ea typeface="Comic Sans MS"/>
                <a:cs typeface="Comic Sans MS"/>
              </a:rPr>
              <a:t>Can I compare different types of houses in Roman Britain?</a:t>
            </a:r>
          </a:p>
          <a:p>
            <a:pPr marL="457200" indent="-311150">
              <a:buClr>
                <a:schemeClr val="dk1"/>
              </a:buClr>
              <a:buSzPts val="1300"/>
              <a:buAutoNum type="arabicPeriod"/>
            </a:pPr>
            <a:r>
              <a:rPr lang="en-GB" sz="1300" dirty="0">
                <a:solidFill>
                  <a:schemeClr val="dk1"/>
                </a:solidFill>
                <a:latin typeface="Comic Sans MS"/>
                <a:ea typeface="Comic Sans MS"/>
                <a:cs typeface="Comic Sans MS"/>
              </a:rPr>
              <a:t>Can I describe Roman sites in Britain?</a:t>
            </a:r>
          </a:p>
          <a:p>
            <a:pPr marL="457200" indent="-311150">
              <a:buClr>
                <a:schemeClr val="dk1"/>
              </a:buClr>
              <a:buSzPts val="1300"/>
              <a:buAutoNum type="arabicPeriod"/>
            </a:pPr>
            <a:r>
              <a:rPr lang="en-GB" sz="1300" dirty="0">
                <a:solidFill>
                  <a:schemeClr val="dk1"/>
                </a:solidFill>
                <a:latin typeface="Comic Sans MS"/>
                <a:ea typeface="Comic Sans MS"/>
                <a:cs typeface="Comic Sans MS"/>
              </a:rPr>
              <a:t>Can I evaluate the impact of the Roman empire on modern Britain?</a:t>
            </a:r>
          </a:p>
        </p:txBody>
      </p:sp>
      <p:sp>
        <p:nvSpPr>
          <p:cNvPr id="109" name="Google Shape;109;p2"/>
          <p:cNvSpPr/>
          <p:nvPr/>
        </p:nvSpPr>
        <p:spPr>
          <a:xfrm>
            <a:off x="425003" y="3863656"/>
            <a:ext cx="9002332" cy="2730327"/>
          </a:xfrm>
          <a:prstGeom prst="rect">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2"/>
          <p:cNvSpPr txBox="1"/>
          <p:nvPr/>
        </p:nvSpPr>
        <p:spPr>
          <a:xfrm>
            <a:off x="425000" y="3890125"/>
            <a:ext cx="89412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dk1"/>
                </a:solidFill>
                <a:latin typeface="Comic Sans MS"/>
                <a:ea typeface="Comic Sans MS"/>
                <a:cs typeface="Comic Sans MS"/>
                <a:sym typeface="Comic Sans MS"/>
              </a:rPr>
              <a:t>Key Content</a:t>
            </a:r>
            <a:endParaRPr sz="1400" u="sng">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100">
                <a:solidFill>
                  <a:schemeClr val="dk1"/>
                </a:solidFill>
                <a:latin typeface="Comic Sans MS"/>
                <a:ea typeface="Comic Sans MS"/>
                <a:cs typeface="Comic Sans MS"/>
                <a:sym typeface="Comic Sans MS"/>
              </a:rPr>
              <a:t>Ancient Roman civilization was based in modern day Italy, and included the entire Mediterranean, France, most of Britain and parts of the Middle East.  Rome was founded around 750 BCE, and for 250 years was a monarchy. After the last king was driven out in 509 BCE, Rome became a republic – meaning a government of the people. This changed after the death of Julius Caesar, when Augustus became the first Roman emperor.  The Roman Republic was controlled by a group of several hundred wealthy, powerful men, called senators. From these senators, two consuls were elected each year. These were roughly equivalent to a modern president.  The rest of Roman society was split into patricians (landowners), plebeians (working Romans) and slaves, who were not Roman.  Pompeii was a rich town, south of Rome. In 79 CE it was completely destroyed by an eruption from the volcano Vesuvius. Although it destroyed the town, the eruption preserved the town perfectly. Today Pompeii is one of the richest sources of information about Roman society and daily life.  The forum was the centre of Roman public life, where people would buy food, meet friends, do business and make political speeches.  For their leisure time, Romans might go to the public baths, watch plays at the theatre, attend chariot races at the circus, or gladiator fights at the amphitheatre.  For hundreds of years, Latin was the language used in all international relations, politics, religion and scholarship. English today is heavily influenced by the Latin language, as are the languages: Italian, French, Spanish, Portuguese and Romanian.  The Roman Empire also gave Europe the idea of a single government, and even up to the 20th Century, kings in Russia and Germany used the title of Caesar.</a:t>
            </a:r>
            <a:endParaRPr sz="1100">
              <a:solidFill>
                <a:schemeClr val="dk1"/>
              </a:solidFill>
              <a:latin typeface="Comic Sans MS"/>
              <a:ea typeface="Comic Sans MS"/>
              <a:cs typeface="Comic Sans MS"/>
              <a:sym typeface="Comic Sans MS"/>
            </a:endParaRPr>
          </a:p>
        </p:txBody>
      </p:sp>
      <p:sp>
        <p:nvSpPr>
          <p:cNvPr id="111" name="Google Shape;111;p2"/>
          <p:cNvSpPr/>
          <p:nvPr/>
        </p:nvSpPr>
        <p:spPr>
          <a:xfrm>
            <a:off x="9620518" y="3863656"/>
            <a:ext cx="2279561" cy="2730327"/>
          </a:xfrm>
          <a:prstGeom prst="rect">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
          <p:cNvSpPr txBox="1"/>
          <p:nvPr/>
        </p:nvSpPr>
        <p:spPr>
          <a:xfrm>
            <a:off x="9620518" y="3863656"/>
            <a:ext cx="2122800" cy="224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Key Vocabulary</a:t>
            </a:r>
            <a:endParaRPr sz="1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Invasion</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Empire</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Julius Caesar</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Settlements</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Aqueduct</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Gladiator</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a:solidFill>
                  <a:schemeClr val="dk1"/>
                </a:solidFill>
                <a:latin typeface="Comic Sans MS"/>
                <a:ea typeface="Comic Sans MS"/>
                <a:cs typeface="Comic Sans MS"/>
                <a:sym typeface="Comic Sans MS"/>
              </a:rPr>
              <a:t>Republic</a:t>
            </a:r>
            <a:endParaRPr>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a:solidFill>
                <a:schemeClr val="dk1"/>
              </a:solidFill>
              <a:latin typeface="Comic Sans MS"/>
              <a:ea typeface="Comic Sans MS"/>
              <a:cs typeface="Comic Sans MS"/>
              <a:sym typeface="Comic Sans MS"/>
            </a:endParaRPr>
          </a:p>
        </p:txBody>
      </p:sp>
      <p:pic>
        <p:nvPicPr>
          <p:cNvPr id="113" name="Google Shape;113;p2"/>
          <p:cNvPicPr preferRelativeResize="0"/>
          <p:nvPr/>
        </p:nvPicPr>
        <p:blipFill rotWithShape="1">
          <a:blip r:embed="rId3">
            <a:alphaModFix/>
          </a:blip>
          <a:srcRect l="31992" t="29376" r="26023" b="23043"/>
          <a:stretch/>
        </p:blipFill>
        <p:spPr>
          <a:xfrm>
            <a:off x="1242576" y="100646"/>
            <a:ext cx="676376" cy="69129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757</Words>
  <Application>Microsoft Macintosh PowerPoint</Application>
  <PresentationFormat>Widescreen</PresentationFormat>
  <Paragraphs>90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Tierney</dc:creator>
  <cp:lastModifiedBy>Bethanie Hill</cp:lastModifiedBy>
  <cp:revision>52</cp:revision>
  <dcterms:created xsi:type="dcterms:W3CDTF">2019-10-09T09:15:49Z</dcterms:created>
  <dcterms:modified xsi:type="dcterms:W3CDTF">2021-11-30T21:51:17Z</dcterms:modified>
</cp:coreProperties>
</file>