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89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5" d="100"/>
          <a:sy n="75" d="100"/>
        </p:scale>
        <p:origin x="-104" y="-1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printerSettings" Target="printerSettings/printerSettings1.bin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heme" Target="theme/theme1.xml"/><Relationship Id="rId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921F9-31EC-4E26-8B7E-93DA946311F2}" type="datetimeFigureOut">
              <a:rPr lang="en-GB" smtClean="0"/>
              <a:t>15/06/2020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33711-D7EC-42A6-8FCD-D3F0F41DC0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12046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921F9-31EC-4E26-8B7E-93DA946311F2}" type="datetimeFigureOut">
              <a:rPr lang="en-GB" smtClean="0"/>
              <a:t>15/06/2020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33711-D7EC-42A6-8FCD-D3F0F41DC0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5161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921F9-31EC-4E26-8B7E-93DA946311F2}" type="datetimeFigureOut">
              <a:rPr lang="en-GB" smtClean="0"/>
              <a:t>15/06/2020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33711-D7EC-42A6-8FCD-D3F0F41DC0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72702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921F9-31EC-4E26-8B7E-93DA946311F2}" type="datetimeFigureOut">
              <a:rPr lang="en-GB" smtClean="0"/>
              <a:t>15/06/2020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33711-D7EC-42A6-8FCD-D3F0F41DC0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49450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921F9-31EC-4E26-8B7E-93DA946311F2}" type="datetimeFigureOut">
              <a:rPr lang="en-GB" smtClean="0"/>
              <a:t>15/06/2020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33711-D7EC-42A6-8FCD-D3F0F41DC0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01506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921F9-31EC-4E26-8B7E-93DA946311F2}" type="datetimeFigureOut">
              <a:rPr lang="en-GB" smtClean="0"/>
              <a:t>15/06/2020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33711-D7EC-42A6-8FCD-D3F0F41DC0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80925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921F9-31EC-4E26-8B7E-93DA946311F2}" type="datetimeFigureOut">
              <a:rPr lang="en-GB" smtClean="0"/>
              <a:t>15/06/2020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33711-D7EC-42A6-8FCD-D3F0F41DC0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4295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921F9-31EC-4E26-8B7E-93DA946311F2}" type="datetimeFigureOut">
              <a:rPr lang="en-GB" smtClean="0"/>
              <a:t>15/06/2020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33711-D7EC-42A6-8FCD-D3F0F41DC0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08248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921F9-31EC-4E26-8B7E-93DA946311F2}" type="datetimeFigureOut">
              <a:rPr lang="en-GB" smtClean="0"/>
              <a:t>15/06/2020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33711-D7EC-42A6-8FCD-D3F0F41DC0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39670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921F9-31EC-4E26-8B7E-93DA946311F2}" type="datetimeFigureOut">
              <a:rPr lang="en-GB" smtClean="0"/>
              <a:t>15/06/2020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33711-D7EC-42A6-8FCD-D3F0F41DC0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81396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921F9-31EC-4E26-8B7E-93DA946311F2}" type="datetimeFigureOut">
              <a:rPr lang="en-GB" smtClean="0"/>
              <a:t>15/06/2020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33711-D7EC-42A6-8FCD-D3F0F41DC0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98436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0921F9-31EC-4E26-8B7E-93DA946311F2}" type="datetimeFigureOut">
              <a:rPr lang="en-GB" smtClean="0"/>
              <a:t>15/06/2020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233711-D7EC-42A6-8FCD-D3F0F41DC0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40266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875031" y="149669"/>
            <a:ext cx="3915177" cy="70788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latin typeface="Comic Sans MS" panose="030F0702030302020204" pitchFamily="66" charset="0"/>
              </a:rPr>
              <a:t>Year 4</a:t>
            </a:r>
          </a:p>
          <a:p>
            <a:pPr algn="ctr"/>
            <a:r>
              <a:rPr lang="en-GB" sz="2000" dirty="0" smtClean="0">
                <a:latin typeface="Comic Sans MS" panose="030F0702030302020204" pitchFamily="66" charset="0"/>
              </a:rPr>
              <a:t>Anglo Saxons</a:t>
            </a:r>
            <a:endParaRPr lang="en-GB" sz="2000" dirty="0">
              <a:latin typeface="Comic Sans MS" panose="030F0702030302020204" pitchFamily="66" charset="0"/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2144112"/>
              </p:ext>
            </p:extLst>
          </p:nvPr>
        </p:nvGraphicFramePr>
        <p:xfrm>
          <a:off x="228444" y="920644"/>
          <a:ext cx="5226990" cy="4479905"/>
        </p:xfrm>
        <a:graphic>
          <a:graphicData uri="http://schemas.openxmlformats.org/drawingml/2006/table">
            <a:tbl>
              <a:tblPr firstRow="1" bandRow="1"/>
              <a:tblGrid>
                <a:gridCol w="1211051"/>
                <a:gridCol w="4015939"/>
              </a:tblGrid>
              <a:tr h="365433">
                <a:tc gridSpan="2"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solidFill>
                            <a:schemeClr val="bg1"/>
                          </a:solidFill>
                          <a:latin typeface="Comic Sans MS" panose="030F0702030302020204" pitchFamily="66" charset="0"/>
                        </a:rPr>
                        <a:t>Key Vocabulary</a:t>
                      </a:r>
                      <a:endParaRPr lang="en-GB" sz="1400" dirty="0">
                        <a:solidFill>
                          <a:schemeClr val="bg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365433">
                <a:tc>
                  <a:txBody>
                    <a:bodyPr/>
                    <a:lstStyle/>
                    <a:p>
                      <a:r>
                        <a:rPr lang="en-GB" sz="1400" dirty="0" smtClean="0">
                          <a:latin typeface="Comic Sans MS" panose="030F0702030302020204" pitchFamily="66" charset="0"/>
                        </a:rPr>
                        <a:t>Anglo Saxon</a:t>
                      </a:r>
                      <a:endParaRPr lang="en-GB" sz="14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rgbClr val="FF898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kern="1200" baseline="0" dirty="0" smtClean="0">
                          <a:solidFill>
                            <a:schemeClr val="tx1"/>
                          </a:solidFill>
                          <a:latin typeface="Comic Sans MS"/>
                          <a:ea typeface="+mn-ea"/>
                          <a:cs typeface="Comic Sans MS"/>
                        </a:rPr>
                        <a:t>People who came from the Germany to live in England during the 5th Century.</a:t>
                      </a:r>
                    </a:p>
                  </a:txBody>
                  <a:tcPr/>
                </a:tc>
              </a:tr>
              <a:tr h="365433">
                <a:tc>
                  <a:txBody>
                    <a:bodyPr/>
                    <a:lstStyle/>
                    <a:p>
                      <a:r>
                        <a:rPr lang="en-GB" sz="1400" dirty="0" smtClean="0">
                          <a:latin typeface="Comic Sans MS" panose="030F0702030302020204" pitchFamily="66" charset="0"/>
                        </a:rPr>
                        <a:t>Kingdom</a:t>
                      </a:r>
                      <a:endParaRPr lang="en-GB" sz="14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rgbClr val="FF898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kern="1200" baseline="0" dirty="0" smtClean="0">
                          <a:solidFill>
                            <a:schemeClr val="tx1"/>
                          </a:solidFill>
                          <a:latin typeface="Comic Sans MS"/>
                          <a:ea typeface="+mn-ea"/>
                          <a:cs typeface="Comic Sans MS"/>
                        </a:rPr>
                        <a:t>A country or place ruled by a King or Queen. </a:t>
                      </a:r>
                    </a:p>
                  </a:txBody>
                  <a:tcPr/>
                </a:tc>
              </a:tr>
              <a:tr h="365433">
                <a:tc>
                  <a:txBody>
                    <a:bodyPr/>
                    <a:lstStyle/>
                    <a:p>
                      <a:r>
                        <a:rPr lang="en-GB" sz="1400" dirty="0" smtClean="0">
                          <a:latin typeface="Comic Sans MS" panose="030F0702030302020204" pitchFamily="66" charset="0"/>
                        </a:rPr>
                        <a:t>Wessex</a:t>
                      </a:r>
                      <a:endParaRPr lang="en-GB" sz="14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rgbClr val="FF898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kern="1200" baseline="0" dirty="0" smtClean="0">
                          <a:solidFill>
                            <a:schemeClr val="tx1"/>
                          </a:solidFill>
                          <a:latin typeface="Comic Sans MS"/>
                          <a:ea typeface="+mn-ea"/>
                          <a:cs typeface="Comic Sans MS"/>
                        </a:rPr>
                        <a:t>An Anglo-Saxon Kingdom in England, once ruled by Alfred the Great. 	</a:t>
                      </a:r>
                    </a:p>
                  </a:txBody>
                  <a:tcPr/>
                </a:tc>
              </a:tr>
              <a:tr h="365433">
                <a:tc>
                  <a:txBody>
                    <a:bodyPr/>
                    <a:lstStyle/>
                    <a:p>
                      <a:r>
                        <a:rPr lang="en-GB" sz="1400" dirty="0" smtClean="0">
                          <a:latin typeface="Comic Sans MS" panose="030F0702030302020204" pitchFamily="66" charset="0"/>
                        </a:rPr>
                        <a:t>Mercia</a:t>
                      </a:r>
                      <a:endParaRPr lang="en-GB" sz="14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rgbClr val="FF898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kern="1200" baseline="0" dirty="0" smtClean="0">
                          <a:solidFill>
                            <a:schemeClr val="tx1"/>
                          </a:solidFill>
                          <a:latin typeface="Comic Sans MS"/>
                          <a:ea typeface="+mn-ea"/>
                          <a:cs typeface="Comic Sans MS"/>
                        </a:rPr>
                        <a:t>An Anglo-Saxon Kingdom in England, once ruled by a King called Offa who made coins for trading.</a:t>
                      </a:r>
                    </a:p>
                  </a:txBody>
                  <a:tcPr/>
                </a:tc>
              </a:tr>
              <a:tr h="365433">
                <a:tc>
                  <a:txBody>
                    <a:bodyPr/>
                    <a:lstStyle/>
                    <a:p>
                      <a:r>
                        <a:rPr lang="en-GB" sz="1400" dirty="0" smtClean="0">
                          <a:latin typeface="Comic Sans MS" panose="030F0702030302020204" pitchFamily="66" charset="0"/>
                        </a:rPr>
                        <a:t>Pagan</a:t>
                      </a:r>
                      <a:endParaRPr lang="en-GB" sz="14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rgbClr val="FF898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kern="1200" baseline="0" dirty="0" smtClean="0">
                          <a:solidFill>
                            <a:schemeClr val="tx1"/>
                          </a:solidFill>
                          <a:latin typeface="Comic Sans MS"/>
                          <a:ea typeface="+mn-ea"/>
                          <a:cs typeface="Comic Sans MS"/>
                        </a:rPr>
                        <a:t>A word used to describe people who believe in many Gods and Goddesses, often relating to the natural world. During Anglo-Saxon times people believed many different things. 	</a:t>
                      </a:r>
                    </a:p>
                  </a:txBody>
                  <a:tcPr/>
                </a:tc>
              </a:tr>
              <a:tr h="365433">
                <a:tc>
                  <a:txBody>
                    <a:bodyPr/>
                    <a:lstStyle/>
                    <a:p>
                      <a:r>
                        <a:rPr lang="en-GB" sz="1400" dirty="0" err="1" smtClean="0">
                          <a:latin typeface="Comic Sans MS" panose="030F0702030302020204" pitchFamily="66" charset="0"/>
                        </a:rPr>
                        <a:t>Danegeld</a:t>
                      </a:r>
                      <a:endParaRPr lang="en-GB" sz="14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rgbClr val="FF898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kern="1200" baseline="0" dirty="0" smtClean="0">
                          <a:solidFill>
                            <a:schemeClr val="tx1"/>
                          </a:solidFill>
                          <a:latin typeface="Comic Sans MS"/>
                          <a:ea typeface="+mn-ea"/>
                          <a:cs typeface="Comic Sans MS"/>
                        </a:rPr>
                        <a:t>Money, or goods, paid by the Anglo-Saxons to the Vikings to stop them invading more places. </a:t>
                      </a:r>
                    </a:p>
                  </a:txBody>
                  <a:tcPr/>
                </a:tc>
              </a:tr>
              <a:tr h="365433">
                <a:tc>
                  <a:txBody>
                    <a:bodyPr/>
                    <a:lstStyle/>
                    <a:p>
                      <a:r>
                        <a:rPr lang="en-GB" sz="1400" dirty="0" smtClean="0">
                          <a:latin typeface="Comic Sans MS" panose="030F0702030302020204" pitchFamily="66" charset="0"/>
                        </a:rPr>
                        <a:t>Settlement</a:t>
                      </a:r>
                      <a:endParaRPr lang="en-GB" sz="14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rgbClr val="FF898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kern="1200" baseline="0" dirty="0" smtClean="0">
                          <a:solidFill>
                            <a:schemeClr val="tx1"/>
                          </a:solidFill>
                          <a:latin typeface="Comic Sans MS"/>
                          <a:ea typeface="+mn-ea"/>
                          <a:cs typeface="Comic Sans MS"/>
                        </a:rPr>
                        <a:t>A place where people establish a community 	</a:t>
                      </a: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7864678"/>
              </p:ext>
            </p:extLst>
          </p:nvPr>
        </p:nvGraphicFramePr>
        <p:xfrm>
          <a:off x="5616413" y="123313"/>
          <a:ext cx="6412455" cy="2356072"/>
        </p:xfrm>
        <a:graphic>
          <a:graphicData uri="http://schemas.openxmlformats.org/drawingml/2006/table">
            <a:tbl>
              <a:tblPr firstRow="1" bandRow="1"/>
              <a:tblGrid>
                <a:gridCol w="2137485"/>
                <a:gridCol w="2137485"/>
                <a:gridCol w="2137485"/>
              </a:tblGrid>
              <a:tr h="331742">
                <a:tc gridSpan="3"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solidFill>
                            <a:schemeClr val="bg1"/>
                          </a:solidFill>
                          <a:latin typeface="Comic Sans MS" panose="030F0702030302020204" pitchFamily="66" charset="0"/>
                        </a:rPr>
                        <a:t>Where and What</a:t>
                      </a:r>
                      <a:endParaRPr lang="en-GB" sz="1400" dirty="0">
                        <a:solidFill>
                          <a:schemeClr val="bg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</a:tr>
              <a:tr h="439370">
                <a:tc>
                  <a:txBody>
                    <a:bodyPr/>
                    <a:lstStyle/>
                    <a:p>
                      <a:pPr algn="ctr"/>
                      <a:r>
                        <a:rPr lang="en-GB" sz="1400" i="0" dirty="0" smtClean="0">
                          <a:solidFill>
                            <a:srgbClr val="000000"/>
                          </a:solidFill>
                          <a:latin typeface="Comic Sans MS" panose="030F0702030302020204" pitchFamily="66" charset="0"/>
                        </a:rPr>
                        <a:t>The 7 Kingdoms</a:t>
                      </a:r>
                      <a:endParaRPr lang="en-GB" sz="1400" i="0" dirty="0">
                        <a:solidFill>
                          <a:srgbClr val="00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i="0" dirty="0" smtClean="0">
                          <a:solidFill>
                            <a:srgbClr val="000000"/>
                          </a:solidFill>
                          <a:latin typeface="Comic Sans MS" panose="030F0702030302020204" pitchFamily="66" charset="0"/>
                        </a:rPr>
                        <a:t>Sutton </a:t>
                      </a:r>
                      <a:r>
                        <a:rPr lang="en-GB" sz="1400" i="0" dirty="0" err="1" smtClean="0">
                          <a:solidFill>
                            <a:srgbClr val="000000"/>
                          </a:solidFill>
                          <a:latin typeface="Comic Sans MS" panose="030F0702030302020204" pitchFamily="66" charset="0"/>
                        </a:rPr>
                        <a:t>Hoo</a:t>
                      </a:r>
                      <a:endParaRPr lang="en-GB" sz="1400" i="0" dirty="0">
                        <a:solidFill>
                          <a:srgbClr val="00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i="0" dirty="0" smtClean="0">
                          <a:solidFill>
                            <a:srgbClr val="000000"/>
                          </a:solidFill>
                          <a:latin typeface="Comic Sans MS" panose="030F0702030302020204" pitchFamily="66" charset="0"/>
                        </a:rPr>
                        <a:t>Anglo Saxon Village</a:t>
                      </a:r>
                      <a:endParaRPr lang="en-GB" sz="1400" i="0" dirty="0">
                        <a:solidFill>
                          <a:srgbClr val="00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/>
                </a:tc>
              </a:tr>
              <a:tr h="992674">
                <a:tc>
                  <a:txBody>
                    <a:bodyPr/>
                    <a:lstStyle/>
                    <a:p>
                      <a:pPr algn="ctr"/>
                      <a:endParaRPr lang="en-GB" sz="1400" i="1" dirty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endParaRPr lang="en-GB" sz="1400" i="1" dirty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endParaRPr lang="en-GB" sz="1400" i="1" dirty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endParaRPr lang="en-GB" sz="1400" i="1" dirty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endParaRPr lang="en-GB" sz="1400" i="1" dirty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endParaRPr lang="en-GB" sz="1400" i="1" dirty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endParaRPr lang="en-GB" sz="1400" i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i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0921671"/>
              </p:ext>
            </p:extLst>
          </p:nvPr>
        </p:nvGraphicFramePr>
        <p:xfrm>
          <a:off x="5652186" y="2492805"/>
          <a:ext cx="6389560" cy="2957371"/>
        </p:xfrm>
        <a:graphic>
          <a:graphicData uri="http://schemas.openxmlformats.org/drawingml/2006/table">
            <a:tbl>
              <a:tblPr firstRow="1" bandRow="1"/>
              <a:tblGrid>
                <a:gridCol w="1597390"/>
                <a:gridCol w="1597390"/>
                <a:gridCol w="1597390"/>
                <a:gridCol w="1597390"/>
              </a:tblGrid>
              <a:tr h="365959">
                <a:tc gridSpan="4"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solidFill>
                            <a:schemeClr val="bg1"/>
                          </a:solidFill>
                          <a:latin typeface="Comic Sans MS" panose="030F0702030302020204" pitchFamily="66" charset="0"/>
                        </a:rPr>
                        <a:t>Evidence of…</a:t>
                      </a:r>
                      <a:endParaRPr lang="en-GB" sz="1400" dirty="0">
                        <a:solidFill>
                          <a:schemeClr val="bg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575826">
                <a:tc>
                  <a:txBody>
                    <a:bodyPr/>
                    <a:lstStyle/>
                    <a:p>
                      <a:pPr algn="ctr"/>
                      <a:r>
                        <a:rPr lang="en-GB" sz="1400" i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Helmet</a:t>
                      </a:r>
                      <a:endParaRPr lang="en-GB" sz="1400" i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i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Sword</a:t>
                      </a:r>
                      <a:endParaRPr lang="en-GB" sz="1400" i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i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Belt</a:t>
                      </a:r>
                      <a:r>
                        <a:rPr lang="en-GB" sz="1400" i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Buckle</a:t>
                      </a:r>
                      <a:endParaRPr lang="en-GB" sz="1400" i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i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Brooch</a:t>
                      </a:r>
                      <a:endParaRPr lang="en-GB" sz="1400" i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/>
                </a:tc>
              </a:tr>
              <a:tr h="643986">
                <a:tc>
                  <a:txBody>
                    <a:bodyPr/>
                    <a:lstStyle/>
                    <a:p>
                      <a:pPr algn="ctr"/>
                      <a:r>
                        <a:rPr lang="en-GB" sz="1400" i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Protection during invasion</a:t>
                      </a:r>
                      <a:endParaRPr lang="en-GB" sz="1400" i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i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Attacking</a:t>
                      </a:r>
                      <a:r>
                        <a:rPr lang="en-GB" sz="1400" i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the Vikings</a:t>
                      </a:r>
                      <a:endParaRPr lang="en-GB" sz="1400" i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i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Clothing</a:t>
                      </a:r>
                      <a:endParaRPr lang="en-GB" sz="1400" i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i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Jewellery</a:t>
                      </a:r>
                      <a:endParaRPr lang="en-GB" sz="1400" i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/>
                </a:tc>
              </a:tr>
              <a:tr h="779534">
                <a:tc>
                  <a:txBody>
                    <a:bodyPr/>
                    <a:lstStyle/>
                    <a:p>
                      <a:pPr algn="ctr"/>
                      <a:endParaRPr lang="en-GB" sz="1200" i="1" dirty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endParaRPr lang="en-GB" sz="1200" i="1" dirty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endParaRPr lang="en-GB" sz="1200" i="1" dirty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endParaRPr lang="en-GB" sz="1200" i="1" dirty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endParaRPr lang="en-GB" sz="1200" i="1" dirty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endParaRPr lang="en-GB" sz="1200" i="1" dirty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endParaRPr lang="en-GB" sz="1200" i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 i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 i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 i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0581307"/>
              </p:ext>
            </p:extLst>
          </p:nvPr>
        </p:nvGraphicFramePr>
        <p:xfrm>
          <a:off x="146642" y="5474878"/>
          <a:ext cx="11866491" cy="118872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2004808"/>
                <a:gridCol w="1975650"/>
                <a:gridCol w="2022691"/>
                <a:gridCol w="1815798"/>
                <a:gridCol w="2194302"/>
                <a:gridCol w="1853242"/>
              </a:tblGrid>
              <a:tr h="1082388">
                <a:tc>
                  <a:txBody>
                    <a:bodyPr/>
                    <a:lstStyle/>
                    <a:p>
                      <a:r>
                        <a:rPr lang="en-US" sz="1200" b="0" dirty="0" smtClean="0">
                          <a:latin typeface="Comic Sans MS"/>
                          <a:cs typeface="Comic Sans MS"/>
                        </a:rPr>
                        <a:t>350 AD</a:t>
                      </a:r>
                    </a:p>
                    <a:p>
                      <a:endParaRPr lang="en-US" sz="1200" b="0" dirty="0" smtClean="0">
                        <a:latin typeface="Comic Sans MS"/>
                        <a:cs typeface="Comic Sans MS"/>
                      </a:endParaRPr>
                    </a:p>
                    <a:p>
                      <a:r>
                        <a:rPr lang="en-US" sz="1200" b="0" dirty="0" smtClean="0">
                          <a:latin typeface="Comic Sans MS"/>
                          <a:cs typeface="Comic Sans MS"/>
                        </a:rPr>
                        <a:t>Anglo Saxons raid English shores and are beaten back by the Romans</a:t>
                      </a:r>
                    </a:p>
                  </a:txBody>
                  <a:tcPr>
                    <a:solidFill>
                      <a:srgbClr val="FF898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dirty="0" smtClean="0">
                          <a:latin typeface="Comic Sans MS"/>
                          <a:cs typeface="Comic Sans MS"/>
                        </a:rPr>
                        <a:t>410 AD</a:t>
                      </a:r>
                    </a:p>
                    <a:p>
                      <a:endParaRPr lang="en-US" sz="1200" b="0" dirty="0" smtClean="0">
                        <a:latin typeface="Comic Sans MS"/>
                        <a:cs typeface="Comic Sans MS"/>
                      </a:endParaRPr>
                    </a:p>
                    <a:p>
                      <a:r>
                        <a:rPr lang="en-US" sz="1200" b="0" dirty="0" smtClean="0">
                          <a:latin typeface="Comic Sans MS"/>
                          <a:cs typeface="Comic Sans MS"/>
                        </a:rPr>
                        <a:t>Romans leave England and English shores are unprotected</a:t>
                      </a:r>
                      <a:endParaRPr lang="en-US" sz="1200" b="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0" dirty="0" smtClean="0">
                          <a:latin typeface="Comic Sans MS"/>
                          <a:cs typeface="Comic Sans MS"/>
                        </a:rPr>
                        <a:t>449 AD</a:t>
                      </a:r>
                    </a:p>
                    <a:p>
                      <a:endParaRPr lang="en-US" sz="1200" b="0" dirty="0" smtClean="0">
                        <a:latin typeface="Comic Sans MS"/>
                        <a:cs typeface="Comic Sans MS"/>
                      </a:endParaRPr>
                    </a:p>
                    <a:p>
                      <a:r>
                        <a:rPr lang="en-US" sz="1200" b="0" dirty="0" smtClean="0">
                          <a:latin typeface="Comic Sans MS"/>
                          <a:cs typeface="Comic Sans MS"/>
                        </a:rPr>
                        <a:t>England is invaded by the Angles and the Saxons</a:t>
                      </a:r>
                      <a:endParaRPr lang="en-US" sz="1200" b="0" dirty="0">
                        <a:latin typeface="Comic Sans MS"/>
                        <a:cs typeface="Comic Sans MS"/>
                      </a:endParaRPr>
                    </a:p>
                  </a:txBody>
                  <a:tcPr>
                    <a:solidFill>
                      <a:srgbClr val="FF898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dirty="0" smtClean="0">
                          <a:latin typeface="Comic Sans MS"/>
                          <a:cs typeface="Comic Sans MS"/>
                        </a:rPr>
                        <a:t>556 AD</a:t>
                      </a:r>
                    </a:p>
                    <a:p>
                      <a:endParaRPr lang="en-US" sz="1200" b="0" dirty="0" smtClean="0">
                        <a:latin typeface="Comic Sans MS"/>
                        <a:cs typeface="Comic Sans MS"/>
                      </a:endParaRPr>
                    </a:p>
                    <a:p>
                      <a:r>
                        <a:rPr lang="en-US" sz="1200" b="0" dirty="0" smtClean="0">
                          <a:latin typeface="Comic Sans MS"/>
                          <a:cs typeface="Comic Sans MS"/>
                        </a:rPr>
                        <a:t>Seven Kingdoms are created across Britain</a:t>
                      </a:r>
                      <a:endParaRPr lang="en-US" sz="1200" b="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0" dirty="0" smtClean="0">
                          <a:latin typeface="Comic Sans MS"/>
                          <a:cs typeface="Comic Sans MS"/>
                        </a:rPr>
                        <a:t>597 AD</a:t>
                      </a:r>
                    </a:p>
                    <a:p>
                      <a:endParaRPr lang="en-US" sz="1200" b="0" dirty="0" smtClean="0">
                        <a:latin typeface="Comic Sans MS"/>
                        <a:cs typeface="Comic Sans MS"/>
                      </a:endParaRPr>
                    </a:p>
                    <a:p>
                      <a:r>
                        <a:rPr lang="en-US" sz="1200" b="0" dirty="0" smtClean="0">
                          <a:latin typeface="Comic Sans MS"/>
                          <a:cs typeface="Comic Sans MS"/>
                        </a:rPr>
                        <a:t>St Augustine brings Christianity to Britain from Rome and becomes Archbishop of Canterbury</a:t>
                      </a:r>
                      <a:endParaRPr lang="en-US" sz="1200" b="0" dirty="0">
                        <a:latin typeface="Comic Sans MS"/>
                        <a:cs typeface="Comic Sans MS"/>
                      </a:endParaRPr>
                    </a:p>
                  </a:txBody>
                  <a:tcPr>
                    <a:solidFill>
                      <a:srgbClr val="FF898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dirty="0" smtClean="0">
                          <a:latin typeface="Comic Sans MS"/>
                          <a:cs typeface="Comic Sans MS"/>
                        </a:rPr>
                        <a:t>871 – 899 AD</a:t>
                      </a:r>
                    </a:p>
                    <a:p>
                      <a:endParaRPr lang="en-US" sz="1200" b="0" dirty="0" smtClean="0">
                        <a:latin typeface="Comic Sans MS"/>
                        <a:cs typeface="Comic Sans MS"/>
                      </a:endParaRPr>
                    </a:p>
                    <a:p>
                      <a:r>
                        <a:rPr lang="en-US" sz="1200" b="0" dirty="0" smtClean="0">
                          <a:latin typeface="Comic Sans MS"/>
                          <a:cs typeface="Comic Sans MS"/>
                        </a:rPr>
                        <a:t>King Alfred rules </a:t>
                      </a:r>
                      <a:r>
                        <a:rPr lang="en-US" sz="1200" b="0" dirty="0" err="1" smtClean="0">
                          <a:latin typeface="Comic Sans MS"/>
                          <a:cs typeface="Comic Sans MS"/>
                        </a:rPr>
                        <a:t>Wessex</a:t>
                      </a:r>
                      <a:endParaRPr lang="en-US" sz="1200" b="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5994" y="912313"/>
            <a:ext cx="1336559" cy="1488400"/>
          </a:xfrm>
          <a:prstGeom prst="rect">
            <a:avLst/>
          </a:prstGeom>
        </p:spPr>
      </p:pic>
      <p:pic>
        <p:nvPicPr>
          <p:cNvPr id="4" name="Picture 3" descr="e932dd34d04581a46c868dfa5268915f08c41179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6481" y="950401"/>
            <a:ext cx="1834434" cy="1414730"/>
          </a:xfrm>
          <a:prstGeom prst="rect">
            <a:avLst/>
          </a:prstGeom>
        </p:spPr>
      </p:pic>
      <p:pic>
        <p:nvPicPr>
          <p:cNvPr id="5" name="Picture 4" descr="West_Stow_Anglo-Saxon_village_2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3441" y="1001755"/>
            <a:ext cx="1912039" cy="1144863"/>
          </a:xfrm>
          <a:prstGeom prst="rect">
            <a:avLst/>
          </a:prstGeom>
        </p:spPr>
      </p:pic>
      <p:pic>
        <p:nvPicPr>
          <p:cNvPr id="23" name="Picture 22" descr="brooch ss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6594" y="4139282"/>
            <a:ext cx="837627" cy="1287552"/>
          </a:xfrm>
          <a:prstGeom prst="rect">
            <a:avLst/>
          </a:prstGeom>
        </p:spPr>
      </p:pic>
      <p:pic>
        <p:nvPicPr>
          <p:cNvPr id="24" name="Picture 23" descr="sword ss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5094" y="4162357"/>
            <a:ext cx="1060507" cy="1259642"/>
          </a:xfrm>
          <a:prstGeom prst="rect">
            <a:avLst/>
          </a:prstGeom>
        </p:spPr>
      </p:pic>
      <p:pic>
        <p:nvPicPr>
          <p:cNvPr id="25" name="Picture 24" descr="belt ss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1779" y="4416665"/>
            <a:ext cx="1503008" cy="663666"/>
          </a:xfrm>
          <a:prstGeom prst="rect">
            <a:avLst/>
          </a:prstGeom>
        </p:spPr>
      </p:pic>
      <p:pic>
        <p:nvPicPr>
          <p:cNvPr id="26" name="Picture 25" descr="helmet ss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1067" y="4185908"/>
            <a:ext cx="983367" cy="1162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6877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34118" y="51514"/>
            <a:ext cx="3915177" cy="646331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latin typeface="Comic Sans MS" panose="030F0702030302020204" pitchFamily="66" charset="0"/>
              </a:rPr>
              <a:t>Year 4</a:t>
            </a:r>
          </a:p>
          <a:p>
            <a:pPr algn="ctr"/>
            <a:r>
              <a:rPr lang="en-GB" dirty="0" smtClean="0">
                <a:latin typeface="Comic Sans MS" panose="030F0702030302020204" pitchFamily="66" charset="0"/>
              </a:rPr>
              <a:t>Anglo Saxons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7425" y="850007"/>
            <a:ext cx="11848564" cy="5847008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425002" y="991672"/>
            <a:ext cx="2811887" cy="1210052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3400022" y="991671"/>
            <a:ext cx="4492579" cy="1220372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8055734" y="991670"/>
            <a:ext cx="3844345" cy="2730323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14" name="Rectangle 13"/>
          <p:cNvSpPr/>
          <p:nvPr/>
        </p:nvSpPr>
        <p:spPr>
          <a:xfrm>
            <a:off x="425003" y="2325386"/>
            <a:ext cx="2811887" cy="1406926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/>
          <p:cNvSpPr txBox="1"/>
          <p:nvPr/>
        </p:nvSpPr>
        <p:spPr>
          <a:xfrm>
            <a:off x="3400022" y="2409469"/>
            <a:ext cx="4492580" cy="1322843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16" name="TextBox 15"/>
          <p:cNvSpPr txBox="1"/>
          <p:nvPr/>
        </p:nvSpPr>
        <p:spPr>
          <a:xfrm>
            <a:off x="425003" y="991671"/>
            <a:ext cx="2717442" cy="1384995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en-GB" sz="1400" u="sng" dirty="0" smtClean="0">
                <a:latin typeface="Comic Sans MS" panose="030F0702030302020204" pitchFamily="66" charset="0"/>
              </a:rPr>
              <a:t>Value </a:t>
            </a:r>
            <a:r>
              <a:rPr lang="en-GB" sz="1400" u="sng" dirty="0" smtClean="0">
                <a:latin typeface="Comic Sans MS" panose="030F0702030302020204" pitchFamily="66" charset="0"/>
              </a:rPr>
              <a:t>Links</a:t>
            </a:r>
          </a:p>
          <a:p>
            <a:r>
              <a:rPr lang="en-GB" sz="1400" dirty="0" smtClean="0">
                <a:latin typeface="Comic Sans MS" panose="030F0702030302020204" pitchFamily="66" charset="0"/>
              </a:rPr>
              <a:t>Reverence</a:t>
            </a:r>
            <a:endParaRPr lang="en-GB" sz="1400" u="sng" dirty="0" smtClean="0">
              <a:latin typeface="Comic Sans MS" panose="030F0702030302020204" pitchFamily="66" charset="0"/>
            </a:endParaRPr>
          </a:p>
          <a:p>
            <a:r>
              <a:rPr lang="en-GB" sz="1400" dirty="0" smtClean="0">
                <a:latin typeface="Comic Sans MS" panose="030F0702030302020204" pitchFamily="66" charset="0"/>
              </a:rPr>
              <a:t>Religion – Anglo Saxons religious beliefs on Paganism then Christianity</a:t>
            </a:r>
          </a:p>
          <a:p>
            <a:endParaRPr lang="en-GB" sz="1400" dirty="0">
              <a:latin typeface="Comic Sans MS" panose="030F0702030302020204" pitchFamily="66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25003" y="2344021"/>
            <a:ext cx="2717442" cy="1169551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en-GB" sz="1400" u="sng" dirty="0" smtClean="0">
                <a:latin typeface="Comic Sans MS" panose="030F0702030302020204" pitchFamily="66" charset="0"/>
              </a:rPr>
              <a:t>Local Links </a:t>
            </a:r>
          </a:p>
          <a:p>
            <a:endParaRPr lang="en-GB" sz="1400" u="sng" dirty="0" smtClean="0">
              <a:latin typeface="Comic Sans MS" panose="030F0702030302020204" pitchFamily="66" charset="0"/>
            </a:endParaRPr>
          </a:p>
          <a:p>
            <a:r>
              <a:rPr lang="en-GB" sz="1400" dirty="0" smtClean="0">
                <a:latin typeface="Comic Sans MS" panose="030F0702030302020204" pitchFamily="66" charset="0"/>
              </a:rPr>
              <a:t>Anglo Saxon workshop at Liverpool World Museum </a:t>
            </a:r>
            <a:endParaRPr lang="en-GB" sz="1400" dirty="0">
              <a:latin typeface="Comic Sans MS" panose="030F0702030302020204" pitchFamily="66" charset="0"/>
            </a:endParaRPr>
          </a:p>
          <a:p>
            <a:endParaRPr lang="en-GB" sz="1400" dirty="0">
              <a:latin typeface="Comic Sans MS" panose="030F0702030302020204" pitchFamily="66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400022" y="1004551"/>
            <a:ext cx="4417453" cy="1169551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en-GB" sz="1400" u="sng" dirty="0" smtClean="0">
                <a:latin typeface="Comic Sans MS" panose="030F0702030302020204" pitchFamily="66" charset="0"/>
              </a:rPr>
              <a:t>Think like a historian by</a:t>
            </a:r>
          </a:p>
          <a:p>
            <a:endParaRPr lang="en-GB" sz="1400" u="sng" dirty="0" smtClean="0">
              <a:latin typeface="Comic Sans MS" panose="030F0702030302020204" pitchFamily="66" charset="0"/>
            </a:endParaRPr>
          </a:p>
          <a:p>
            <a:pPr marL="285750" indent="-285750">
              <a:buFont typeface="Arial"/>
              <a:buChar char="•"/>
            </a:pPr>
            <a:r>
              <a:rPr lang="en-GB" sz="1400" dirty="0" smtClean="0">
                <a:latin typeface="Comic Sans MS" panose="030F0702030302020204" pitchFamily="66" charset="0"/>
              </a:rPr>
              <a:t>Exploring artefacts like a historian</a:t>
            </a:r>
          </a:p>
          <a:p>
            <a:pPr marL="285750" indent="-285750">
              <a:buFont typeface="Arial"/>
              <a:buChar char="•"/>
            </a:pPr>
            <a:r>
              <a:rPr lang="en-GB" sz="1400" dirty="0" smtClean="0">
                <a:latin typeface="Comic Sans MS" panose="030F0702030302020204" pitchFamily="66" charset="0"/>
              </a:rPr>
              <a:t>Using historical terms correctly</a:t>
            </a:r>
          </a:p>
          <a:p>
            <a:pPr marL="285750" indent="-285750">
              <a:buFont typeface="Arial"/>
              <a:buChar char="•"/>
            </a:pPr>
            <a:r>
              <a:rPr lang="en-GB" sz="1400" dirty="0" smtClean="0">
                <a:latin typeface="Comic Sans MS" panose="030F0702030302020204" pitchFamily="66" charset="0"/>
              </a:rPr>
              <a:t>Asking questions about life in the past</a:t>
            </a:r>
            <a:endParaRPr lang="en-GB" sz="1400" dirty="0">
              <a:latin typeface="Comic Sans MS" panose="030F0702030302020204" pitchFamily="66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400022" y="2409470"/>
            <a:ext cx="4417453" cy="954107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en-GB" sz="1400" u="sng" dirty="0" smtClean="0">
                <a:latin typeface="Comic Sans MS" panose="030F0702030302020204" pitchFamily="66" charset="0"/>
              </a:rPr>
              <a:t>National Curriculum coverage</a:t>
            </a:r>
          </a:p>
          <a:p>
            <a:endParaRPr lang="en-GB" sz="1400" dirty="0">
              <a:latin typeface="Comic Sans MS" panose="030F0702030302020204" pitchFamily="66" charset="0"/>
            </a:endParaRPr>
          </a:p>
          <a:p>
            <a:r>
              <a:rPr lang="en-GB" sz="1400" dirty="0" smtClean="0">
                <a:latin typeface="Comic Sans MS" panose="030F0702030302020204" pitchFamily="66" charset="0"/>
              </a:rPr>
              <a:t>Pupils should be taught about:</a:t>
            </a:r>
          </a:p>
          <a:p>
            <a:r>
              <a:rPr lang="en-GB" sz="1400" dirty="0" smtClean="0">
                <a:latin typeface="Comic Sans MS" panose="030F0702030302020204" pitchFamily="66" charset="0"/>
              </a:rPr>
              <a:t>Britain’s settlement by Anglo-Saxons and Scots</a:t>
            </a:r>
            <a:endParaRPr lang="en-GB" sz="1400" dirty="0">
              <a:latin typeface="Comic Sans MS" panose="030F0702030302020204" pitchFamily="66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049295" y="991671"/>
            <a:ext cx="3970546" cy="2677656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en-GB" sz="1400" u="sng" dirty="0" smtClean="0">
                <a:latin typeface="Comic Sans MS" panose="030F0702030302020204" pitchFamily="66" charset="0"/>
              </a:rPr>
              <a:t>Lesson sequence</a:t>
            </a:r>
            <a:endParaRPr lang="en-GB" sz="1400" dirty="0">
              <a:latin typeface="Comic Sans MS" panose="030F0702030302020204" pitchFamily="66" charset="0"/>
            </a:endParaRPr>
          </a:p>
          <a:p>
            <a:pPr marL="342900" indent="-342900">
              <a:buAutoNum type="arabicPeriod"/>
            </a:pPr>
            <a:r>
              <a:rPr lang="en-GB" sz="1400" dirty="0" smtClean="0">
                <a:latin typeface="Comic Sans MS" panose="030F0702030302020204" pitchFamily="66" charset="0"/>
              </a:rPr>
              <a:t>Who were the </a:t>
            </a:r>
            <a:r>
              <a:rPr lang="en-GB" sz="1400" dirty="0" err="1" smtClean="0">
                <a:latin typeface="Comic Sans MS" panose="030F0702030302020204" pitchFamily="66" charset="0"/>
              </a:rPr>
              <a:t>anglo</a:t>
            </a:r>
            <a:r>
              <a:rPr lang="en-GB" sz="1400" dirty="0" err="1">
                <a:latin typeface="Comic Sans MS" panose="030F0702030302020204" pitchFamily="66" charset="0"/>
              </a:rPr>
              <a:t>-</a:t>
            </a:r>
            <a:r>
              <a:rPr lang="en-GB" sz="1400" dirty="0" err="1" smtClean="0">
                <a:latin typeface="Comic Sans MS" panose="030F0702030302020204" pitchFamily="66" charset="0"/>
              </a:rPr>
              <a:t>saxon</a:t>
            </a:r>
            <a:r>
              <a:rPr lang="en-GB" sz="1400" dirty="0" smtClean="0">
                <a:latin typeface="Comic Sans MS" panose="030F0702030302020204" pitchFamily="66" charset="0"/>
              </a:rPr>
              <a:t> invaders?</a:t>
            </a:r>
          </a:p>
          <a:p>
            <a:pPr marL="342900" indent="-342900">
              <a:buAutoNum type="arabicPeriod"/>
            </a:pPr>
            <a:r>
              <a:rPr lang="en-GB" sz="1400" dirty="0" smtClean="0">
                <a:latin typeface="Comic Sans MS" panose="030F0702030302020204" pitchFamily="66" charset="0"/>
              </a:rPr>
              <a:t>Why did the </a:t>
            </a:r>
            <a:r>
              <a:rPr lang="en-GB" sz="1400" dirty="0" err="1" smtClean="0">
                <a:latin typeface="Comic Sans MS" panose="030F0702030302020204" pitchFamily="66" charset="0"/>
              </a:rPr>
              <a:t>anglo</a:t>
            </a:r>
            <a:r>
              <a:rPr lang="en-GB" sz="1400" dirty="0" err="1">
                <a:latin typeface="Comic Sans MS" panose="030F0702030302020204" pitchFamily="66" charset="0"/>
              </a:rPr>
              <a:t>-</a:t>
            </a:r>
            <a:r>
              <a:rPr lang="en-GB" sz="1400" dirty="0" err="1" smtClean="0">
                <a:latin typeface="Comic Sans MS" panose="030F0702030302020204" pitchFamily="66" charset="0"/>
              </a:rPr>
              <a:t>saxons</a:t>
            </a:r>
            <a:r>
              <a:rPr lang="en-GB" sz="1400" dirty="0" smtClean="0">
                <a:latin typeface="Comic Sans MS" panose="030F0702030302020204" pitchFamily="66" charset="0"/>
              </a:rPr>
              <a:t> want to settle in Britain? (Extended Write – Letter)</a:t>
            </a:r>
          </a:p>
          <a:p>
            <a:pPr marL="342900" indent="-342900">
              <a:buAutoNum type="arabicPeriod"/>
            </a:pPr>
            <a:r>
              <a:rPr lang="en-GB" sz="1400" dirty="0" smtClean="0">
                <a:latin typeface="Comic Sans MS" panose="030F0702030302020204" pitchFamily="66" charset="0"/>
              </a:rPr>
              <a:t>What was it like in an Anglo Saxon village?</a:t>
            </a:r>
          </a:p>
          <a:p>
            <a:pPr marL="342900" indent="-342900">
              <a:buAutoNum type="arabicPeriod"/>
            </a:pPr>
            <a:r>
              <a:rPr lang="en-GB" sz="1400" dirty="0" smtClean="0">
                <a:latin typeface="Comic Sans MS" panose="030F0702030302020204" pitchFamily="66" charset="0"/>
              </a:rPr>
              <a:t>How was Anglo Saxon Britain ruled? (Reading Text – Beowulf Comprehension)</a:t>
            </a:r>
            <a:endParaRPr lang="en-GB" sz="1400" dirty="0">
              <a:latin typeface="Comic Sans MS" panose="030F0702030302020204" pitchFamily="66" charset="0"/>
            </a:endParaRPr>
          </a:p>
          <a:p>
            <a:pPr marL="342900" indent="-342900">
              <a:buAutoNum type="arabicPeriod"/>
            </a:pPr>
            <a:r>
              <a:rPr lang="en-GB" sz="1400" dirty="0" smtClean="0">
                <a:latin typeface="Comic Sans MS" panose="030F0702030302020204" pitchFamily="66" charset="0"/>
              </a:rPr>
              <a:t>Who was Alfred the Great?</a:t>
            </a:r>
          </a:p>
          <a:p>
            <a:pPr marL="342900" indent="-342900">
              <a:buAutoNum type="arabicPeriod"/>
            </a:pPr>
            <a:r>
              <a:rPr lang="en-GB" sz="1400" dirty="0" smtClean="0">
                <a:latin typeface="Comic Sans MS" panose="030F0702030302020204" pitchFamily="66" charset="0"/>
              </a:rPr>
              <a:t>How did the Anglo Saxons find out about Christianity?</a:t>
            </a:r>
          </a:p>
          <a:p>
            <a:pPr marL="342900" indent="-342900">
              <a:buAutoNum type="arabicPeriod"/>
            </a:pPr>
            <a:r>
              <a:rPr lang="en-GB" sz="1400" dirty="0" smtClean="0">
                <a:latin typeface="Comic Sans MS" panose="030F0702030302020204" pitchFamily="66" charset="0"/>
              </a:rPr>
              <a:t>What was the mystery of Sutton </a:t>
            </a:r>
            <a:r>
              <a:rPr lang="en-GB" sz="1400" dirty="0" err="1" smtClean="0">
                <a:latin typeface="Comic Sans MS" panose="030F0702030302020204" pitchFamily="66" charset="0"/>
              </a:rPr>
              <a:t>Hoo</a:t>
            </a:r>
            <a:r>
              <a:rPr lang="en-GB" sz="1400" dirty="0" smtClean="0">
                <a:latin typeface="Comic Sans MS" panose="030F0702030302020204" pitchFamily="66" charset="0"/>
              </a:rPr>
              <a:t>?</a:t>
            </a:r>
            <a:endParaRPr lang="en-GB" sz="1400" dirty="0">
              <a:latin typeface="Comic Sans MS" panose="030F0702030302020204" pitchFamily="66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25003" y="3863656"/>
            <a:ext cx="9002332" cy="2730327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TextBox 21"/>
          <p:cNvSpPr txBox="1"/>
          <p:nvPr/>
        </p:nvSpPr>
        <p:spPr>
          <a:xfrm>
            <a:off x="425002" y="3890126"/>
            <a:ext cx="919551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u="sng" dirty="0" smtClean="0">
                <a:latin typeface="Comic Sans MS" panose="030F0702030302020204" pitchFamily="66" charset="0"/>
              </a:rPr>
              <a:t>Key Content</a:t>
            </a:r>
            <a:endParaRPr lang="en-US" sz="1400" dirty="0"/>
          </a:p>
          <a:p>
            <a:pPr marL="285750" indent="-285750">
              <a:buFont typeface="Arial"/>
              <a:buChar char="•"/>
            </a:pPr>
            <a:r>
              <a:rPr lang="en-US" sz="1400" dirty="0">
                <a:latin typeface="Comic Sans MS"/>
                <a:cs typeface="Comic Sans MS"/>
              </a:rPr>
              <a:t>During Anglo-Saxon times, England was split into Kingdoms. The Anglo-Saxons were not a united people, and they ruled each kingdom separately. 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 smtClean="0">
                <a:latin typeface="Comic Sans MS"/>
                <a:cs typeface="Comic Sans MS"/>
              </a:rPr>
              <a:t>The </a:t>
            </a:r>
            <a:r>
              <a:rPr lang="en-US" sz="1400" dirty="0">
                <a:latin typeface="Comic Sans MS"/>
                <a:cs typeface="Comic Sans MS"/>
              </a:rPr>
              <a:t>five main Anglo-Saxon kingdoms in England were: Mercia, </a:t>
            </a:r>
            <a:r>
              <a:rPr lang="en-US" sz="1400" dirty="0" err="1">
                <a:latin typeface="Comic Sans MS"/>
                <a:cs typeface="Comic Sans MS"/>
              </a:rPr>
              <a:t>Northumbria</a:t>
            </a:r>
            <a:r>
              <a:rPr lang="en-US" sz="1400" dirty="0">
                <a:latin typeface="Comic Sans MS"/>
                <a:cs typeface="Comic Sans MS"/>
              </a:rPr>
              <a:t>, East Anglia, </a:t>
            </a:r>
            <a:r>
              <a:rPr lang="en-US" sz="1400" dirty="0" err="1">
                <a:latin typeface="Comic Sans MS"/>
                <a:cs typeface="Comic Sans MS"/>
              </a:rPr>
              <a:t>Wessex</a:t>
            </a:r>
            <a:r>
              <a:rPr lang="en-US" sz="1400" dirty="0">
                <a:latin typeface="Comic Sans MS"/>
                <a:cs typeface="Comic Sans MS"/>
              </a:rPr>
              <a:t> and Kent. There was often fighting between the kingdoms. 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 smtClean="0">
                <a:latin typeface="Comic Sans MS"/>
                <a:cs typeface="Comic Sans MS"/>
              </a:rPr>
              <a:t>Many </a:t>
            </a:r>
            <a:r>
              <a:rPr lang="en-US" sz="1400" dirty="0">
                <a:latin typeface="Comic Sans MS"/>
                <a:cs typeface="Comic Sans MS"/>
              </a:rPr>
              <a:t>Anglo-Saxons were farmers who owned small areas of land. Anglo-Saxon farmers grew wheat, barley, oats and beans. They would also raise animals. 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 smtClean="0">
                <a:latin typeface="Comic Sans MS"/>
                <a:cs typeface="Comic Sans MS"/>
              </a:rPr>
              <a:t>Before </a:t>
            </a:r>
            <a:r>
              <a:rPr lang="en-US" sz="1400" dirty="0">
                <a:latin typeface="Comic Sans MS"/>
                <a:cs typeface="Comic Sans MS"/>
              </a:rPr>
              <a:t>the spread of Christianity, the Anglo-Saxons were pagans and worshipped many gods. They worshipped Gods of the natural world; Gods for family, crops, the weather, love and wisdom. The Pope decided to send a missionary to England to tell all of the pagans about Christianity. 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 smtClean="0">
                <a:latin typeface="Comic Sans MS"/>
                <a:cs typeface="Comic Sans MS"/>
              </a:rPr>
              <a:t>King </a:t>
            </a:r>
            <a:r>
              <a:rPr lang="en-US" sz="1400" dirty="0">
                <a:latin typeface="Comic Sans MS"/>
                <a:cs typeface="Comic Sans MS"/>
              </a:rPr>
              <a:t>Alfred ruled the kingdom of </a:t>
            </a:r>
            <a:r>
              <a:rPr lang="en-US" sz="1400" dirty="0" err="1">
                <a:latin typeface="Comic Sans MS"/>
                <a:cs typeface="Comic Sans MS"/>
              </a:rPr>
              <a:t>Wessex</a:t>
            </a:r>
            <a:r>
              <a:rPr lang="en-US" sz="1400" dirty="0">
                <a:latin typeface="Comic Sans MS"/>
                <a:cs typeface="Comic Sans MS"/>
              </a:rPr>
              <a:t> and fought the Vikings bravely. Some of the other Anglo-Saxon leaders joined together with King Alfred to fight against the Vikings. </a:t>
            </a:r>
          </a:p>
        </p:txBody>
      </p:sp>
      <p:sp>
        <p:nvSpPr>
          <p:cNvPr id="23" name="Rectangle 22"/>
          <p:cNvSpPr/>
          <p:nvPr/>
        </p:nvSpPr>
        <p:spPr>
          <a:xfrm>
            <a:off x="9620518" y="3863656"/>
            <a:ext cx="2279561" cy="2730327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9620518" y="3863656"/>
            <a:ext cx="212286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u="sng" dirty="0" smtClean="0">
                <a:latin typeface="Comic Sans MS" panose="030F0702030302020204" pitchFamily="66" charset="0"/>
              </a:rPr>
              <a:t>Key Vocabulary</a:t>
            </a:r>
          </a:p>
          <a:p>
            <a:endParaRPr lang="en-GB" sz="1400" dirty="0">
              <a:latin typeface="Comic Sans MS" panose="030F0702030302020204" pitchFamily="66" charset="0"/>
            </a:endParaRPr>
          </a:p>
          <a:p>
            <a:r>
              <a:rPr lang="en-GB" sz="1400" dirty="0" smtClean="0">
                <a:latin typeface="Comic Sans MS" panose="030F0702030302020204" pitchFamily="66" charset="0"/>
              </a:rPr>
              <a:t>Anglo Saxon</a:t>
            </a:r>
          </a:p>
          <a:p>
            <a:r>
              <a:rPr lang="en-GB" sz="1400" dirty="0" smtClean="0">
                <a:latin typeface="Comic Sans MS" panose="030F0702030302020204" pitchFamily="66" charset="0"/>
              </a:rPr>
              <a:t>Kingdom</a:t>
            </a:r>
          </a:p>
          <a:p>
            <a:r>
              <a:rPr lang="en-GB" sz="1400" dirty="0" smtClean="0">
                <a:latin typeface="Comic Sans MS" panose="030F0702030302020204" pitchFamily="66" charset="0"/>
              </a:rPr>
              <a:t>Alfred the Great</a:t>
            </a:r>
          </a:p>
          <a:p>
            <a:r>
              <a:rPr lang="en-GB" sz="1400" dirty="0" smtClean="0">
                <a:latin typeface="Comic Sans MS" panose="030F0702030302020204" pitchFamily="66" charset="0"/>
              </a:rPr>
              <a:t>Pagan</a:t>
            </a:r>
          </a:p>
          <a:p>
            <a:r>
              <a:rPr lang="en-GB" sz="1400" dirty="0" smtClean="0">
                <a:latin typeface="Comic Sans MS" panose="030F0702030302020204" pitchFamily="66" charset="0"/>
              </a:rPr>
              <a:t>Wessex</a:t>
            </a:r>
          </a:p>
          <a:p>
            <a:r>
              <a:rPr lang="en-GB" sz="1400" dirty="0" smtClean="0">
                <a:latin typeface="Comic Sans MS" panose="030F0702030302020204" pitchFamily="66" charset="0"/>
              </a:rPr>
              <a:t>Mercia</a:t>
            </a:r>
          </a:p>
          <a:p>
            <a:r>
              <a:rPr lang="en-GB" sz="1400" dirty="0" err="1" smtClean="0">
                <a:latin typeface="Comic Sans MS" panose="030F0702030302020204" pitchFamily="66" charset="0"/>
              </a:rPr>
              <a:t>Danegeld</a:t>
            </a:r>
            <a:endParaRPr lang="en-GB" sz="1400" dirty="0" smtClean="0">
              <a:latin typeface="Comic Sans MS" panose="030F0702030302020204" pitchFamily="66" charset="0"/>
            </a:endParaRPr>
          </a:p>
          <a:p>
            <a:r>
              <a:rPr lang="en-GB" sz="1400" dirty="0" smtClean="0">
                <a:latin typeface="Comic Sans MS" panose="030F0702030302020204" pitchFamily="66" charset="0"/>
              </a:rPr>
              <a:t>Settlement</a:t>
            </a:r>
          </a:p>
          <a:p>
            <a:r>
              <a:rPr lang="en-GB" sz="1400" dirty="0" smtClean="0">
                <a:latin typeface="Comic Sans MS" panose="030F0702030302020204" pitchFamily="66" charset="0"/>
              </a:rPr>
              <a:t>Trade</a:t>
            </a:r>
          </a:p>
          <a:p>
            <a:endParaRPr lang="en-GB" sz="1400" dirty="0">
              <a:latin typeface="Comic Sans MS" panose="030F0702030302020204" pitchFamily="66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92" t="29376" r="26024" b="23044"/>
          <a:stretch/>
        </p:blipFill>
        <p:spPr>
          <a:xfrm>
            <a:off x="214640" y="0"/>
            <a:ext cx="756319" cy="773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9105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255</TotalTime>
  <Words>564</Words>
  <Application>Microsoft Macintosh PowerPoint</Application>
  <PresentationFormat>Custom</PresentationFormat>
  <Paragraphs>100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Jenny Tierney</dc:creator>
  <cp:lastModifiedBy>Bethanie Westfield</cp:lastModifiedBy>
  <cp:revision>27</cp:revision>
  <dcterms:created xsi:type="dcterms:W3CDTF">2019-10-09T09:15:49Z</dcterms:created>
  <dcterms:modified xsi:type="dcterms:W3CDTF">2020-06-15T15:32:10Z</dcterms:modified>
</cp:coreProperties>
</file>