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104"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20921F9-31EC-4E26-8B7E-93DA946311F2}" type="datetimeFigureOut">
              <a:rPr lang="en-GB" smtClean="0"/>
              <a:t>15/06/2020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4271204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0921F9-31EC-4E26-8B7E-93DA946311F2}" type="datetimeFigureOut">
              <a:rPr lang="en-GB" smtClean="0"/>
              <a:t>15/06/2020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362516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0921F9-31EC-4E26-8B7E-93DA946311F2}" type="datetimeFigureOut">
              <a:rPr lang="en-GB" smtClean="0"/>
              <a:t>15/06/2020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977270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0921F9-31EC-4E26-8B7E-93DA946311F2}" type="datetimeFigureOut">
              <a:rPr lang="en-GB" smtClean="0"/>
              <a:t>15/06/2020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1994945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0921F9-31EC-4E26-8B7E-93DA946311F2}" type="datetimeFigureOut">
              <a:rPr lang="en-GB" smtClean="0"/>
              <a:t>15/06/2020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2530150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20921F9-31EC-4E26-8B7E-93DA946311F2}" type="datetimeFigureOut">
              <a:rPr lang="en-GB" smtClean="0"/>
              <a:t>15/06/2020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2538092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20921F9-31EC-4E26-8B7E-93DA946311F2}" type="datetimeFigureOut">
              <a:rPr lang="en-GB" smtClean="0"/>
              <a:t>15/06/2020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428429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20921F9-31EC-4E26-8B7E-93DA946311F2}" type="datetimeFigureOut">
              <a:rPr lang="en-GB" smtClean="0"/>
              <a:t>15/06/2020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3840824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921F9-31EC-4E26-8B7E-93DA946311F2}" type="datetimeFigureOut">
              <a:rPr lang="en-GB" smtClean="0"/>
              <a:t>15/06/2020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583967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0921F9-31EC-4E26-8B7E-93DA946311F2}" type="datetimeFigureOut">
              <a:rPr lang="en-GB" smtClean="0"/>
              <a:t>15/06/2020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3498139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0921F9-31EC-4E26-8B7E-93DA946311F2}" type="datetimeFigureOut">
              <a:rPr lang="en-GB" smtClean="0"/>
              <a:t>15/06/2020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3711-D7EC-42A6-8FCD-D3F0F41DC011}" type="slidenum">
              <a:rPr lang="en-GB" smtClean="0"/>
              <a:t>‹#›</a:t>
            </a:fld>
            <a:endParaRPr lang="en-GB"/>
          </a:p>
        </p:txBody>
      </p:sp>
    </p:spTree>
    <p:extLst>
      <p:ext uri="{BB962C8B-B14F-4D97-AF65-F5344CB8AC3E}">
        <p14:creationId xmlns:p14="http://schemas.microsoft.com/office/powerpoint/2010/main" val="115984361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0921F9-31EC-4E26-8B7E-93DA946311F2}" type="datetimeFigureOut">
              <a:rPr lang="en-GB" smtClean="0"/>
              <a:t>15/06/2020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233711-D7EC-42A6-8FCD-D3F0F41DC011}" type="slidenum">
              <a:rPr lang="en-GB" smtClean="0"/>
              <a:t>‹#›</a:t>
            </a:fld>
            <a:endParaRPr lang="en-GB"/>
          </a:p>
        </p:txBody>
      </p:sp>
    </p:spTree>
    <p:extLst>
      <p:ext uri="{BB962C8B-B14F-4D97-AF65-F5344CB8AC3E}">
        <p14:creationId xmlns:p14="http://schemas.microsoft.com/office/powerpoint/2010/main" val="2464026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gif"/><Relationship Id="rId8" Type="http://schemas.openxmlformats.org/officeDocument/2006/relationships/image" Target="../media/image7.jpe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69591" y="145305"/>
            <a:ext cx="3915177" cy="707886"/>
          </a:xfrm>
          <a:prstGeom prst="rect">
            <a:avLst/>
          </a:prstGeom>
          <a:noFill/>
          <a:ln w="38100">
            <a:solidFill>
              <a:srgbClr val="FF0000"/>
            </a:solidFill>
          </a:ln>
        </p:spPr>
        <p:txBody>
          <a:bodyPr wrap="square" rtlCol="0">
            <a:spAutoFit/>
          </a:bodyPr>
          <a:lstStyle/>
          <a:p>
            <a:pPr algn="ctr"/>
            <a:r>
              <a:rPr lang="en-GB" sz="2000" dirty="0" smtClean="0">
                <a:latin typeface="Comic Sans MS" panose="030F0702030302020204" pitchFamily="66" charset="0"/>
              </a:rPr>
              <a:t>Year 4</a:t>
            </a:r>
          </a:p>
          <a:p>
            <a:pPr algn="ctr"/>
            <a:r>
              <a:rPr lang="en-GB" sz="2000" dirty="0" smtClean="0">
                <a:latin typeface="Comic Sans MS" panose="030F0702030302020204" pitchFamily="66" charset="0"/>
              </a:rPr>
              <a:t>Vikings</a:t>
            </a:r>
            <a:endParaRPr lang="en-GB" dirty="0">
              <a:latin typeface="Comic Sans MS" panose="030F0702030302020204" pitchFamily="66"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2822993017"/>
              </p:ext>
            </p:extLst>
          </p:nvPr>
        </p:nvGraphicFramePr>
        <p:xfrm>
          <a:off x="124505" y="1071516"/>
          <a:ext cx="5035638" cy="3961745"/>
        </p:xfrm>
        <a:graphic>
          <a:graphicData uri="http://schemas.openxmlformats.org/drawingml/2006/table">
            <a:tbl>
              <a:tblPr firstRow="1" bandRow="1"/>
              <a:tblGrid>
                <a:gridCol w="1614858"/>
                <a:gridCol w="3420780"/>
              </a:tblGrid>
              <a:tr h="365433">
                <a:tc gridSpan="2">
                  <a:txBody>
                    <a:bodyPr/>
                    <a:lstStyle/>
                    <a:p>
                      <a:pPr algn="ctr"/>
                      <a:r>
                        <a:rPr lang="en-GB" sz="1400" dirty="0" smtClean="0">
                          <a:solidFill>
                            <a:schemeClr val="bg1"/>
                          </a:solidFill>
                          <a:latin typeface="Comic Sans MS" panose="030F0702030302020204" pitchFamily="66" charset="0"/>
                        </a:rPr>
                        <a:t>Key Vocabulary</a:t>
                      </a:r>
                      <a:endParaRPr lang="en-GB" sz="1400" dirty="0">
                        <a:solidFill>
                          <a:schemeClr val="bg1"/>
                        </a:solidFill>
                        <a:latin typeface="Comic Sans MS" panose="030F0702030302020204" pitchFamily="66" charset="0"/>
                      </a:endParaRPr>
                    </a:p>
                  </a:txBody>
                  <a:tcPr anchor="ctr">
                    <a:solidFill>
                      <a:srgbClr val="C00000"/>
                    </a:solidFill>
                  </a:tcPr>
                </a:tc>
                <a:tc hMerge="1">
                  <a:txBody>
                    <a:bodyPr/>
                    <a:lstStyle/>
                    <a:p>
                      <a:endParaRPr lang="en-GB" dirty="0"/>
                    </a:p>
                  </a:txBody>
                  <a:tcPr/>
                </a:tc>
              </a:tr>
              <a:tr h="365433">
                <a:tc>
                  <a:txBody>
                    <a:bodyPr/>
                    <a:lstStyle/>
                    <a:p>
                      <a:r>
                        <a:rPr lang="en-GB" sz="1400" dirty="0" smtClean="0">
                          <a:latin typeface="Comic Sans MS" panose="030F0702030302020204" pitchFamily="66" charset="0"/>
                        </a:rPr>
                        <a:t>Viking</a:t>
                      </a:r>
                      <a:endParaRPr lang="en-GB" sz="1400" dirty="0">
                        <a:latin typeface="Comic Sans MS" panose="030F0702030302020204" pitchFamily="66" charset="0"/>
                      </a:endParaRPr>
                    </a:p>
                  </a:txBody>
                  <a:tcPr>
                    <a:solidFill>
                      <a:srgbClr val="FF898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tx1"/>
                          </a:solidFill>
                          <a:latin typeface="Comic Sans MS"/>
                          <a:ea typeface="+mn-ea"/>
                          <a:cs typeface="Comic Sans MS"/>
                        </a:rPr>
                        <a:t>People who travelled from Northern Europe to other regions including England. The Vikings raided and traded with other regions. 	</a:t>
                      </a:r>
                    </a:p>
                  </a:txBody>
                  <a:tcPr/>
                </a:tc>
              </a:tr>
              <a:tr h="365433">
                <a:tc>
                  <a:txBody>
                    <a:bodyPr/>
                    <a:lstStyle/>
                    <a:p>
                      <a:r>
                        <a:rPr lang="en-GB" sz="1400" dirty="0" smtClean="0">
                          <a:latin typeface="Comic Sans MS" panose="030F0702030302020204" pitchFamily="66" charset="0"/>
                        </a:rPr>
                        <a:t>Raid</a:t>
                      </a:r>
                      <a:endParaRPr lang="en-GB" sz="1400" dirty="0">
                        <a:latin typeface="Comic Sans MS" panose="030F0702030302020204" pitchFamily="66" charset="0"/>
                      </a:endParaRPr>
                    </a:p>
                  </a:txBody>
                  <a:tcPr>
                    <a:solidFill>
                      <a:srgbClr val="FF898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tx1"/>
                          </a:solidFill>
                          <a:latin typeface="Comic Sans MS"/>
                          <a:ea typeface="+mn-ea"/>
                          <a:cs typeface="Comic Sans MS"/>
                        </a:rPr>
                        <a:t>An unexpected attack where an enemy comes to steal and/or destroy. 	</a:t>
                      </a:r>
                    </a:p>
                  </a:txBody>
                  <a:tcPr/>
                </a:tc>
              </a:tr>
              <a:tr h="365433">
                <a:tc>
                  <a:txBody>
                    <a:bodyPr/>
                    <a:lstStyle/>
                    <a:p>
                      <a:r>
                        <a:rPr lang="en-GB" sz="1400" dirty="0" smtClean="0">
                          <a:latin typeface="Comic Sans MS" panose="030F0702030302020204" pitchFamily="66" charset="0"/>
                        </a:rPr>
                        <a:t>Trade</a:t>
                      </a:r>
                      <a:endParaRPr lang="en-GB" sz="1400" dirty="0">
                        <a:latin typeface="Comic Sans MS" panose="030F0702030302020204" pitchFamily="66" charset="0"/>
                      </a:endParaRPr>
                    </a:p>
                  </a:txBody>
                  <a:tcPr>
                    <a:solidFill>
                      <a:srgbClr val="FF898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tx1"/>
                          </a:solidFill>
                          <a:latin typeface="Comic Sans MS"/>
                          <a:ea typeface="+mn-ea"/>
                          <a:cs typeface="Comic Sans MS"/>
                        </a:rPr>
                        <a:t>Buying and selling goods or services. </a:t>
                      </a:r>
                    </a:p>
                  </a:txBody>
                  <a:tcPr/>
                </a:tc>
              </a:tr>
              <a:tr h="365433">
                <a:tc>
                  <a:txBody>
                    <a:bodyPr/>
                    <a:lstStyle/>
                    <a:p>
                      <a:r>
                        <a:rPr lang="en-GB" sz="1400" dirty="0" smtClean="0">
                          <a:latin typeface="Comic Sans MS" panose="030F0702030302020204" pitchFamily="66" charset="0"/>
                        </a:rPr>
                        <a:t>Invasion</a:t>
                      </a:r>
                      <a:endParaRPr lang="en-GB" sz="1400" dirty="0">
                        <a:latin typeface="Comic Sans MS" panose="030F0702030302020204" pitchFamily="66" charset="0"/>
                      </a:endParaRPr>
                    </a:p>
                  </a:txBody>
                  <a:tcPr>
                    <a:solidFill>
                      <a:srgbClr val="FF898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tx1"/>
                          </a:solidFill>
                          <a:latin typeface="Comic Sans MS"/>
                          <a:ea typeface="+mn-ea"/>
                          <a:cs typeface="Comic Sans MS"/>
                        </a:rPr>
                        <a:t>To enter a country or place by force with the intent of taking over. 	</a:t>
                      </a:r>
                    </a:p>
                  </a:txBody>
                  <a:tcPr/>
                </a:tc>
              </a:tr>
              <a:tr h="365433">
                <a:tc>
                  <a:txBody>
                    <a:bodyPr/>
                    <a:lstStyle/>
                    <a:p>
                      <a:r>
                        <a:rPr lang="en-GB" sz="1400" dirty="0" err="1" smtClean="0">
                          <a:latin typeface="Comic Sans MS" panose="030F0702030302020204" pitchFamily="66" charset="0"/>
                        </a:rPr>
                        <a:t>Danelaw</a:t>
                      </a:r>
                      <a:endParaRPr lang="en-GB" sz="1400" dirty="0">
                        <a:latin typeface="Comic Sans MS" panose="030F0702030302020204" pitchFamily="66" charset="0"/>
                      </a:endParaRPr>
                    </a:p>
                  </a:txBody>
                  <a:tcPr>
                    <a:solidFill>
                      <a:srgbClr val="FF898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tx1"/>
                          </a:solidFill>
                          <a:latin typeface="Comic Sans MS"/>
                          <a:ea typeface="+mn-ea"/>
                          <a:cs typeface="Comic Sans MS"/>
                        </a:rPr>
                        <a:t>The area of northern and eastern England ruled by the Vikings. 	</a:t>
                      </a:r>
                    </a:p>
                  </a:txBody>
                  <a:tcPr/>
                </a:tc>
              </a:tr>
              <a:tr h="365433">
                <a:tc>
                  <a:txBody>
                    <a:bodyPr/>
                    <a:lstStyle/>
                    <a:p>
                      <a:r>
                        <a:rPr lang="en-GB" sz="1400" dirty="0" err="1" smtClean="0">
                          <a:latin typeface="Comic Sans MS" panose="030F0702030302020204" pitchFamily="66" charset="0"/>
                        </a:rPr>
                        <a:t>Danegeld</a:t>
                      </a:r>
                      <a:endParaRPr lang="en-GB" sz="1400" dirty="0">
                        <a:latin typeface="Comic Sans MS" panose="030F0702030302020204" pitchFamily="66" charset="0"/>
                      </a:endParaRPr>
                    </a:p>
                  </a:txBody>
                  <a:tcPr>
                    <a:solidFill>
                      <a:srgbClr val="FF898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smtClean="0">
                          <a:solidFill>
                            <a:schemeClr val="tx1"/>
                          </a:solidFill>
                          <a:latin typeface="Comic Sans MS"/>
                          <a:ea typeface="+mn-ea"/>
                          <a:cs typeface="Comic Sans MS"/>
                        </a:rPr>
                        <a:t>Money, or goods, paid by the Anglo-Saxons to the Vikings to stop them invading more places. </a:t>
                      </a:r>
                    </a:p>
                  </a:txBody>
                  <a:tcPr/>
                </a:tc>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688862727"/>
              </p:ext>
            </p:extLst>
          </p:nvPr>
        </p:nvGraphicFramePr>
        <p:xfrm>
          <a:off x="5357612" y="123313"/>
          <a:ext cx="6671256" cy="2226469"/>
        </p:xfrm>
        <a:graphic>
          <a:graphicData uri="http://schemas.openxmlformats.org/drawingml/2006/table">
            <a:tbl>
              <a:tblPr firstRow="1" bandRow="1"/>
              <a:tblGrid>
                <a:gridCol w="2223752"/>
                <a:gridCol w="2223752"/>
                <a:gridCol w="2223752"/>
              </a:tblGrid>
              <a:tr h="367967">
                <a:tc gridSpan="3">
                  <a:txBody>
                    <a:bodyPr/>
                    <a:lstStyle/>
                    <a:p>
                      <a:pPr algn="ctr"/>
                      <a:r>
                        <a:rPr lang="en-GB" sz="1400" dirty="0" smtClean="0">
                          <a:solidFill>
                            <a:schemeClr val="bg1"/>
                          </a:solidFill>
                          <a:latin typeface="Comic Sans MS" panose="030F0702030302020204" pitchFamily="66" charset="0"/>
                        </a:rPr>
                        <a:t>When and What</a:t>
                      </a:r>
                      <a:endParaRPr lang="en-GB" sz="1400" dirty="0">
                        <a:solidFill>
                          <a:schemeClr val="bg1"/>
                        </a:solidFill>
                        <a:latin typeface="Comic Sans MS" panose="030F0702030302020204" pitchFamily="66" charset="0"/>
                      </a:endParaRPr>
                    </a:p>
                  </a:txBody>
                  <a:tcPr anchor="ctr">
                    <a:solidFill>
                      <a:srgbClr val="C00000"/>
                    </a:solidFill>
                  </a:tcPr>
                </a:tc>
                <a:tc hMerge="1">
                  <a:txBody>
                    <a:bodyPr/>
                    <a:lstStyle/>
                    <a:p>
                      <a:endParaRPr lang="en-GB" dirty="0"/>
                    </a:p>
                  </a:txBody>
                  <a:tcPr>
                    <a:solidFill>
                      <a:srgbClr val="C00000"/>
                    </a:solidFill>
                  </a:tcPr>
                </a:tc>
                <a:tc hMerge="1">
                  <a:txBody>
                    <a:bodyPr/>
                    <a:lstStyle/>
                    <a:p>
                      <a:endParaRPr lang="en-GB" dirty="0"/>
                    </a:p>
                  </a:txBody>
                  <a:tcPr>
                    <a:solidFill>
                      <a:srgbClr val="C00000"/>
                    </a:solidFill>
                  </a:tcPr>
                </a:tc>
              </a:tr>
              <a:tr h="486902">
                <a:tc>
                  <a:txBody>
                    <a:bodyPr/>
                    <a:lstStyle/>
                    <a:p>
                      <a:pPr algn="ctr"/>
                      <a:r>
                        <a:rPr lang="en-GB" sz="1400" i="0" dirty="0" smtClean="0">
                          <a:solidFill>
                            <a:schemeClr val="tx1"/>
                          </a:solidFill>
                          <a:latin typeface="Comic Sans MS" panose="030F0702030302020204" pitchFamily="66" charset="0"/>
                        </a:rPr>
                        <a:t>Vikings</a:t>
                      </a:r>
                      <a:r>
                        <a:rPr lang="en-GB" sz="1400" i="0" baseline="0" dirty="0" smtClean="0">
                          <a:solidFill>
                            <a:schemeClr val="tx1"/>
                          </a:solidFill>
                          <a:latin typeface="Comic Sans MS" panose="030F0702030302020204" pitchFamily="66" charset="0"/>
                        </a:rPr>
                        <a:t> Settlements</a:t>
                      </a:r>
                      <a:endParaRPr lang="en-GB" sz="1400" i="0" dirty="0">
                        <a:solidFill>
                          <a:schemeClr val="tx1"/>
                        </a:solidFill>
                        <a:latin typeface="Comic Sans MS" panose="030F0702030302020204" pitchFamily="66" charset="0"/>
                      </a:endParaRPr>
                    </a:p>
                  </a:txBody>
                  <a:tcPr anchor="ctr">
                    <a:solidFill>
                      <a:srgbClr val="FFFFFF"/>
                    </a:solidFill>
                  </a:tcPr>
                </a:tc>
                <a:tc>
                  <a:txBody>
                    <a:bodyPr/>
                    <a:lstStyle/>
                    <a:p>
                      <a:pPr algn="ctr"/>
                      <a:r>
                        <a:rPr lang="en-GB" sz="1400" i="0" dirty="0" smtClean="0">
                          <a:solidFill>
                            <a:srgbClr val="000000"/>
                          </a:solidFill>
                          <a:latin typeface="Comic Sans MS" panose="030F0702030302020204" pitchFamily="66" charset="0"/>
                        </a:rPr>
                        <a:t>King Canute</a:t>
                      </a:r>
                      <a:endParaRPr lang="en-GB" sz="1400" i="0" dirty="0">
                        <a:solidFill>
                          <a:srgbClr val="000000"/>
                        </a:solidFill>
                        <a:latin typeface="Comic Sans MS" panose="030F0702030302020204" pitchFamily="66" charset="0"/>
                      </a:endParaRPr>
                    </a:p>
                  </a:txBody>
                  <a:tcPr anchor="ctr"/>
                </a:tc>
                <a:tc>
                  <a:txBody>
                    <a:bodyPr/>
                    <a:lstStyle/>
                    <a:p>
                      <a:pPr algn="ctr"/>
                      <a:r>
                        <a:rPr lang="en-GB" sz="1400" i="0" dirty="0" smtClean="0">
                          <a:solidFill>
                            <a:srgbClr val="000000"/>
                          </a:solidFill>
                          <a:latin typeface="Comic Sans MS" panose="030F0702030302020204" pitchFamily="66" charset="0"/>
                        </a:rPr>
                        <a:t>Edward the Confessor</a:t>
                      </a:r>
                      <a:endParaRPr lang="en-GB" sz="1400" i="0" dirty="0">
                        <a:solidFill>
                          <a:srgbClr val="000000"/>
                        </a:solidFill>
                        <a:latin typeface="Comic Sans MS" panose="030F0702030302020204" pitchFamily="66" charset="0"/>
                      </a:endParaRPr>
                    </a:p>
                  </a:txBody>
                  <a:tcPr anchor="ctr"/>
                </a:tc>
              </a:tr>
              <a:tr h="733155">
                <a:tc>
                  <a:txBody>
                    <a:bodyPr/>
                    <a:lstStyle/>
                    <a:p>
                      <a:pPr algn="ctr"/>
                      <a:endParaRPr lang="en-GB" sz="1400" i="1" dirty="0" smtClean="0">
                        <a:solidFill>
                          <a:schemeClr val="tx1">
                            <a:lumMod val="50000"/>
                            <a:lumOff val="50000"/>
                          </a:schemeClr>
                        </a:solidFill>
                        <a:latin typeface="Comic Sans MS" panose="030F0702030302020204" pitchFamily="66" charset="0"/>
                      </a:endParaRPr>
                    </a:p>
                    <a:p>
                      <a:pPr algn="ctr"/>
                      <a:endParaRPr lang="en-GB" sz="1400" i="1" dirty="0" smtClean="0">
                        <a:solidFill>
                          <a:schemeClr val="tx1">
                            <a:lumMod val="50000"/>
                            <a:lumOff val="50000"/>
                          </a:schemeClr>
                        </a:solidFill>
                        <a:latin typeface="Comic Sans MS" panose="030F0702030302020204" pitchFamily="66" charset="0"/>
                      </a:endParaRPr>
                    </a:p>
                    <a:p>
                      <a:pPr algn="ctr"/>
                      <a:endParaRPr lang="en-GB" sz="1400" i="1" dirty="0" smtClean="0">
                        <a:solidFill>
                          <a:schemeClr val="tx1">
                            <a:lumMod val="50000"/>
                            <a:lumOff val="50000"/>
                          </a:schemeClr>
                        </a:solidFill>
                        <a:latin typeface="Comic Sans MS" panose="030F0702030302020204" pitchFamily="66" charset="0"/>
                      </a:endParaRPr>
                    </a:p>
                    <a:p>
                      <a:pPr algn="ctr"/>
                      <a:endParaRPr lang="en-GB" sz="1400" i="1" dirty="0" smtClean="0">
                        <a:solidFill>
                          <a:schemeClr val="tx1">
                            <a:lumMod val="50000"/>
                            <a:lumOff val="50000"/>
                          </a:schemeClr>
                        </a:solidFill>
                        <a:latin typeface="Comic Sans MS" panose="030F0702030302020204" pitchFamily="66" charset="0"/>
                      </a:endParaRPr>
                    </a:p>
                    <a:p>
                      <a:pPr algn="ctr"/>
                      <a:endParaRPr lang="en-GB" sz="1400" i="1" dirty="0">
                        <a:solidFill>
                          <a:schemeClr val="tx1">
                            <a:lumMod val="50000"/>
                            <a:lumOff val="50000"/>
                          </a:schemeClr>
                        </a:solidFill>
                        <a:latin typeface="Comic Sans MS" panose="030F0702030302020204" pitchFamily="66" charset="0"/>
                      </a:endParaRPr>
                    </a:p>
                  </a:txBody>
                  <a:tcPr anchor="ctr">
                    <a:noFill/>
                  </a:tcPr>
                </a:tc>
                <a:tc>
                  <a:txBody>
                    <a:bodyPr/>
                    <a:lstStyle/>
                    <a:p>
                      <a:pPr algn="ctr"/>
                      <a:endParaRPr lang="en-GB" sz="1400" i="0" dirty="0" smtClean="0">
                        <a:solidFill>
                          <a:srgbClr val="000000"/>
                        </a:solidFill>
                        <a:latin typeface="Comic Sans MS" panose="030F0702030302020204" pitchFamily="66" charset="0"/>
                      </a:endParaRPr>
                    </a:p>
                    <a:p>
                      <a:pPr algn="ctr"/>
                      <a:endParaRPr lang="en-GB" sz="1400" i="0" dirty="0" smtClean="0">
                        <a:solidFill>
                          <a:srgbClr val="000000"/>
                        </a:solidFill>
                        <a:latin typeface="Comic Sans MS" panose="030F0702030302020204" pitchFamily="66" charset="0"/>
                      </a:endParaRPr>
                    </a:p>
                    <a:p>
                      <a:pPr algn="ctr"/>
                      <a:endParaRPr lang="en-GB" sz="1400" i="0" dirty="0" smtClean="0">
                        <a:solidFill>
                          <a:srgbClr val="000000"/>
                        </a:solidFill>
                        <a:latin typeface="Comic Sans MS" panose="030F0702030302020204" pitchFamily="66" charset="0"/>
                      </a:endParaRPr>
                    </a:p>
                    <a:p>
                      <a:pPr algn="ctr"/>
                      <a:endParaRPr lang="en-GB" sz="1400" i="0" dirty="0" smtClean="0">
                        <a:solidFill>
                          <a:srgbClr val="000000"/>
                        </a:solidFill>
                        <a:latin typeface="Comic Sans MS" panose="030F0702030302020204" pitchFamily="66" charset="0"/>
                      </a:endParaRPr>
                    </a:p>
                    <a:p>
                      <a:pPr algn="ctr"/>
                      <a:endParaRPr lang="en-GB" sz="1400" i="0" dirty="0" smtClean="0">
                        <a:solidFill>
                          <a:srgbClr val="000000"/>
                        </a:solidFill>
                        <a:latin typeface="Comic Sans MS" panose="030F0702030302020204" pitchFamily="66" charset="0"/>
                      </a:endParaRPr>
                    </a:p>
                    <a:p>
                      <a:pPr algn="ctr"/>
                      <a:endParaRPr lang="en-GB" sz="1400" i="0" dirty="0" smtClean="0">
                        <a:solidFill>
                          <a:srgbClr val="000000"/>
                        </a:solidFill>
                        <a:latin typeface="Comic Sans MS" panose="030F0702030302020204" pitchFamily="66" charset="0"/>
                      </a:endParaRPr>
                    </a:p>
                  </a:txBody>
                  <a:tcPr anchor="ctr"/>
                </a:tc>
                <a:tc>
                  <a:txBody>
                    <a:bodyPr/>
                    <a:lstStyle/>
                    <a:p>
                      <a:pPr algn="ctr"/>
                      <a:endParaRPr lang="en-GB" sz="1400" i="0" dirty="0">
                        <a:solidFill>
                          <a:srgbClr val="000000"/>
                        </a:solidFill>
                        <a:latin typeface="Comic Sans MS" panose="030F0702030302020204" pitchFamily="66" charset="0"/>
                      </a:endParaRPr>
                    </a:p>
                  </a:txBody>
                  <a:tcPr anchor="ct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706167169"/>
              </p:ext>
            </p:extLst>
          </p:nvPr>
        </p:nvGraphicFramePr>
        <p:xfrm>
          <a:off x="5370488" y="2493963"/>
          <a:ext cx="6671260" cy="2750666"/>
        </p:xfrm>
        <a:graphic>
          <a:graphicData uri="http://schemas.openxmlformats.org/drawingml/2006/table">
            <a:tbl>
              <a:tblPr firstRow="1" bandRow="1"/>
              <a:tblGrid>
                <a:gridCol w="1667815"/>
                <a:gridCol w="1667815"/>
                <a:gridCol w="1667815"/>
                <a:gridCol w="1667815"/>
              </a:tblGrid>
              <a:tr h="365959">
                <a:tc gridSpan="4">
                  <a:txBody>
                    <a:bodyPr/>
                    <a:lstStyle/>
                    <a:p>
                      <a:pPr algn="ctr"/>
                      <a:r>
                        <a:rPr lang="en-GB" sz="1400" dirty="0" smtClean="0">
                          <a:solidFill>
                            <a:schemeClr val="bg1"/>
                          </a:solidFill>
                          <a:latin typeface="Comic Sans MS" panose="030F0702030302020204" pitchFamily="66" charset="0"/>
                        </a:rPr>
                        <a:t>Evidence of…</a:t>
                      </a:r>
                      <a:endParaRPr lang="en-GB" sz="1400" dirty="0">
                        <a:solidFill>
                          <a:schemeClr val="bg1"/>
                        </a:solidFill>
                        <a:latin typeface="Comic Sans MS" panose="030F0702030302020204" pitchFamily="66" charset="0"/>
                      </a:endParaRPr>
                    </a:p>
                  </a:txBody>
                  <a:tcPr anchor="ctr">
                    <a:solidFill>
                      <a:srgbClr val="C00000"/>
                    </a:solid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r>
              <a:tr h="779534">
                <a:tc>
                  <a:txBody>
                    <a:bodyPr/>
                    <a:lstStyle/>
                    <a:p>
                      <a:pPr algn="ctr"/>
                      <a:r>
                        <a:rPr lang="en-GB" sz="1200" i="0" dirty="0" smtClean="0">
                          <a:solidFill>
                            <a:srgbClr val="000000"/>
                          </a:solidFill>
                          <a:latin typeface="Comic Sans MS" panose="030F0702030302020204" pitchFamily="66" charset="0"/>
                        </a:rPr>
                        <a:t>Stirrups, Weapon Points and a horse</a:t>
                      </a:r>
                      <a:r>
                        <a:rPr lang="en-GB" sz="1200" i="0" baseline="0" dirty="0" smtClean="0">
                          <a:solidFill>
                            <a:srgbClr val="000000"/>
                          </a:solidFill>
                          <a:latin typeface="Comic Sans MS" panose="030F0702030302020204" pitchFamily="66" charset="0"/>
                        </a:rPr>
                        <a:t> shoe</a:t>
                      </a:r>
                      <a:endParaRPr lang="en-GB" sz="1200" i="0" dirty="0">
                        <a:solidFill>
                          <a:srgbClr val="000000"/>
                        </a:solidFill>
                        <a:latin typeface="Comic Sans MS" panose="030F0702030302020204" pitchFamily="66" charset="0"/>
                      </a:endParaRPr>
                    </a:p>
                  </a:txBody>
                  <a:tcPr anchor="ctr"/>
                </a:tc>
                <a:tc>
                  <a:txBody>
                    <a:bodyPr/>
                    <a:lstStyle/>
                    <a:p>
                      <a:pPr algn="ctr"/>
                      <a:r>
                        <a:rPr lang="en-GB" sz="1200" i="0" dirty="0" smtClean="0">
                          <a:solidFill>
                            <a:srgbClr val="000000"/>
                          </a:solidFill>
                          <a:latin typeface="Comic Sans MS" panose="030F0702030302020204" pitchFamily="66" charset="0"/>
                        </a:rPr>
                        <a:t>Long Ship</a:t>
                      </a:r>
                      <a:endParaRPr lang="en-GB" sz="1200" i="0" dirty="0">
                        <a:solidFill>
                          <a:srgbClr val="000000"/>
                        </a:solidFill>
                        <a:latin typeface="Comic Sans MS" panose="030F0702030302020204" pitchFamily="66" charset="0"/>
                      </a:endParaRPr>
                    </a:p>
                  </a:txBody>
                  <a:tcPr anchor="ctr"/>
                </a:tc>
                <a:tc>
                  <a:txBody>
                    <a:bodyPr/>
                    <a:lstStyle/>
                    <a:p>
                      <a:pPr algn="ctr"/>
                      <a:r>
                        <a:rPr lang="en-GB" sz="1200" i="0" dirty="0" smtClean="0">
                          <a:solidFill>
                            <a:srgbClr val="000000"/>
                          </a:solidFill>
                          <a:latin typeface="Comic Sans MS" panose="030F0702030302020204" pitchFamily="66" charset="0"/>
                        </a:rPr>
                        <a:t>Balance Scale</a:t>
                      </a:r>
                      <a:endParaRPr lang="en-GB" sz="1200" i="0" dirty="0">
                        <a:solidFill>
                          <a:srgbClr val="000000"/>
                        </a:solidFill>
                        <a:latin typeface="Comic Sans MS" panose="030F0702030302020204" pitchFamily="66" charset="0"/>
                      </a:endParaRPr>
                    </a:p>
                  </a:txBody>
                  <a:tcPr anchor="ctr"/>
                </a:tc>
                <a:tc>
                  <a:txBody>
                    <a:bodyPr/>
                    <a:lstStyle/>
                    <a:p>
                      <a:pPr algn="ctr"/>
                      <a:r>
                        <a:rPr lang="en-GB" sz="1200" i="0" dirty="0" smtClean="0">
                          <a:solidFill>
                            <a:srgbClr val="000000"/>
                          </a:solidFill>
                          <a:latin typeface="Comic Sans MS" panose="030F0702030302020204" pitchFamily="66" charset="0"/>
                        </a:rPr>
                        <a:t>Silver Coin</a:t>
                      </a:r>
                      <a:endParaRPr lang="en-GB" sz="1200" i="0" dirty="0">
                        <a:solidFill>
                          <a:srgbClr val="000000"/>
                        </a:solidFill>
                        <a:latin typeface="Comic Sans MS" panose="030F0702030302020204" pitchFamily="66" charset="0"/>
                      </a:endParaRPr>
                    </a:p>
                  </a:txBody>
                  <a:tcPr anchor="ctr"/>
                </a:tc>
              </a:tr>
              <a:tr h="599333">
                <a:tc>
                  <a:txBody>
                    <a:bodyPr/>
                    <a:lstStyle/>
                    <a:p>
                      <a:pPr algn="ctr"/>
                      <a:r>
                        <a:rPr lang="en-GB" sz="1200" i="0" dirty="0" smtClean="0">
                          <a:solidFill>
                            <a:srgbClr val="000000"/>
                          </a:solidFill>
                          <a:latin typeface="Comic Sans MS" panose="030F0702030302020204" pitchFamily="66" charset="0"/>
                        </a:rPr>
                        <a:t>Horse riding and hunting</a:t>
                      </a:r>
                      <a:endParaRPr lang="en-GB" sz="1200" i="0" dirty="0">
                        <a:solidFill>
                          <a:srgbClr val="000000"/>
                        </a:solidFill>
                        <a:latin typeface="Comic Sans MS" panose="030F0702030302020204" pitchFamily="66" charset="0"/>
                      </a:endParaRPr>
                    </a:p>
                  </a:txBody>
                  <a:tcPr anchor="ctr"/>
                </a:tc>
                <a:tc>
                  <a:txBody>
                    <a:bodyPr/>
                    <a:lstStyle/>
                    <a:p>
                      <a:pPr algn="ctr"/>
                      <a:r>
                        <a:rPr lang="en-GB" sz="1200" i="0" dirty="0" smtClean="0">
                          <a:solidFill>
                            <a:srgbClr val="000000"/>
                          </a:solidFill>
                          <a:latin typeface="Comic Sans MS" panose="030F0702030302020204" pitchFamily="66" charset="0"/>
                        </a:rPr>
                        <a:t>Travelling to and invading Britain</a:t>
                      </a:r>
                      <a:endParaRPr lang="en-GB" sz="1200" i="0" dirty="0">
                        <a:solidFill>
                          <a:srgbClr val="000000"/>
                        </a:solidFill>
                        <a:latin typeface="Comic Sans MS" panose="030F0702030302020204" pitchFamily="66" charset="0"/>
                      </a:endParaRPr>
                    </a:p>
                  </a:txBody>
                  <a:tcPr anchor="ctr"/>
                </a:tc>
                <a:tc>
                  <a:txBody>
                    <a:bodyPr/>
                    <a:lstStyle/>
                    <a:p>
                      <a:pPr algn="ctr"/>
                      <a:r>
                        <a:rPr lang="en-GB" sz="1200" i="0" dirty="0" smtClean="0">
                          <a:solidFill>
                            <a:srgbClr val="000000"/>
                          </a:solidFill>
                          <a:latin typeface="Comic Sans MS" panose="030F0702030302020204" pitchFamily="66" charset="0"/>
                        </a:rPr>
                        <a:t>Weigh coins for trade</a:t>
                      </a:r>
                      <a:endParaRPr lang="en-GB" sz="1200" i="0" dirty="0">
                        <a:solidFill>
                          <a:srgbClr val="000000"/>
                        </a:solidFill>
                        <a:latin typeface="Comic Sans MS" panose="030F0702030302020204" pitchFamily="66" charset="0"/>
                      </a:endParaRPr>
                    </a:p>
                  </a:txBody>
                  <a:tcPr anchor="ctr"/>
                </a:tc>
                <a:tc>
                  <a:txBody>
                    <a:bodyPr/>
                    <a:lstStyle/>
                    <a:p>
                      <a:pPr algn="ctr"/>
                      <a:r>
                        <a:rPr lang="en-GB" sz="1200" i="0" dirty="0" smtClean="0">
                          <a:solidFill>
                            <a:srgbClr val="000000"/>
                          </a:solidFill>
                          <a:latin typeface="Comic Sans MS" panose="030F0702030302020204" pitchFamily="66" charset="0"/>
                        </a:rPr>
                        <a:t>‘Eric Rex’ written on meaning ‘King Eric’</a:t>
                      </a:r>
                      <a:endParaRPr lang="en-GB" sz="1200" i="0" dirty="0">
                        <a:solidFill>
                          <a:srgbClr val="000000"/>
                        </a:solidFill>
                        <a:latin typeface="Comic Sans MS" panose="030F0702030302020204" pitchFamily="66" charset="0"/>
                      </a:endParaRPr>
                    </a:p>
                  </a:txBody>
                  <a:tcPr anchor="ctr"/>
                </a:tc>
              </a:tr>
              <a:tr h="779534">
                <a:tc>
                  <a:txBody>
                    <a:bodyPr/>
                    <a:lstStyle/>
                    <a:p>
                      <a:pPr algn="ctr"/>
                      <a:endParaRPr lang="en-GB" sz="1200" i="0" dirty="0">
                        <a:solidFill>
                          <a:srgbClr val="000000"/>
                        </a:solidFill>
                        <a:latin typeface="Comic Sans MS" panose="030F0702030302020204" pitchFamily="66" charset="0"/>
                      </a:endParaRPr>
                    </a:p>
                  </a:txBody>
                  <a:tcPr anchor="ctr"/>
                </a:tc>
                <a:tc>
                  <a:txBody>
                    <a:bodyPr/>
                    <a:lstStyle/>
                    <a:p>
                      <a:pPr algn="ctr"/>
                      <a:endParaRPr lang="en-GB" sz="1200" i="0" dirty="0" smtClean="0">
                        <a:solidFill>
                          <a:srgbClr val="000000"/>
                        </a:solidFill>
                        <a:latin typeface="Comic Sans MS" panose="030F0702030302020204" pitchFamily="66" charset="0"/>
                      </a:endParaRPr>
                    </a:p>
                    <a:p>
                      <a:pPr algn="ctr"/>
                      <a:endParaRPr lang="en-GB" sz="1200" i="0" dirty="0" smtClean="0">
                        <a:solidFill>
                          <a:srgbClr val="000000"/>
                        </a:solidFill>
                        <a:latin typeface="Comic Sans MS" panose="030F0702030302020204" pitchFamily="66" charset="0"/>
                      </a:endParaRPr>
                    </a:p>
                    <a:p>
                      <a:pPr algn="ctr"/>
                      <a:endParaRPr lang="en-GB" sz="1200" i="0" dirty="0" smtClean="0">
                        <a:solidFill>
                          <a:srgbClr val="000000"/>
                        </a:solidFill>
                        <a:latin typeface="Comic Sans MS" panose="030F0702030302020204" pitchFamily="66" charset="0"/>
                      </a:endParaRPr>
                    </a:p>
                    <a:p>
                      <a:pPr algn="ctr"/>
                      <a:endParaRPr lang="en-GB" sz="1200" i="0" dirty="0" smtClean="0">
                        <a:solidFill>
                          <a:srgbClr val="000000"/>
                        </a:solidFill>
                        <a:latin typeface="Comic Sans MS" panose="030F0702030302020204" pitchFamily="66" charset="0"/>
                      </a:endParaRPr>
                    </a:p>
                    <a:p>
                      <a:pPr algn="ctr"/>
                      <a:endParaRPr lang="en-GB" sz="1200" i="0" dirty="0">
                        <a:solidFill>
                          <a:srgbClr val="000000"/>
                        </a:solidFill>
                        <a:latin typeface="Comic Sans MS" panose="030F0702030302020204" pitchFamily="66" charset="0"/>
                      </a:endParaRPr>
                    </a:p>
                  </a:txBody>
                  <a:tcPr anchor="ctr"/>
                </a:tc>
                <a:tc>
                  <a:txBody>
                    <a:bodyPr/>
                    <a:lstStyle/>
                    <a:p>
                      <a:pPr algn="ctr"/>
                      <a:endParaRPr lang="en-GB" sz="1200" i="0" dirty="0">
                        <a:solidFill>
                          <a:srgbClr val="000000"/>
                        </a:solidFill>
                        <a:latin typeface="Comic Sans MS" panose="030F0702030302020204" pitchFamily="66" charset="0"/>
                      </a:endParaRPr>
                    </a:p>
                  </a:txBody>
                  <a:tcPr anchor="ctr"/>
                </a:tc>
                <a:tc>
                  <a:txBody>
                    <a:bodyPr/>
                    <a:lstStyle/>
                    <a:p>
                      <a:pPr algn="ctr"/>
                      <a:endParaRPr lang="en-GB" sz="1200" i="0" dirty="0" smtClean="0">
                        <a:solidFill>
                          <a:srgbClr val="000000"/>
                        </a:solidFill>
                        <a:latin typeface="Comic Sans MS" panose="030F0702030302020204" pitchFamily="66" charset="0"/>
                      </a:endParaRPr>
                    </a:p>
                  </a:txBody>
                  <a:tcPr anchor="ctr"/>
                </a:tc>
              </a:tr>
            </a:tbl>
          </a:graphicData>
        </a:graphic>
      </p:graphicFrame>
      <p:graphicFrame>
        <p:nvGraphicFramePr>
          <p:cNvPr id="22" name="Table 21"/>
          <p:cNvGraphicFramePr>
            <a:graphicFrameLocks noGrp="1"/>
          </p:cNvGraphicFramePr>
          <p:nvPr>
            <p:extLst>
              <p:ext uri="{D42A27DB-BD31-4B8C-83A1-F6EECF244321}">
                <p14:modId xmlns:p14="http://schemas.microsoft.com/office/powerpoint/2010/main" val="3808394463"/>
              </p:ext>
            </p:extLst>
          </p:nvPr>
        </p:nvGraphicFramePr>
        <p:xfrm>
          <a:off x="198130" y="5354260"/>
          <a:ext cx="11866491" cy="1371600"/>
        </p:xfrm>
        <a:graphic>
          <a:graphicData uri="http://schemas.openxmlformats.org/drawingml/2006/table">
            <a:tbl>
              <a:tblPr firstRow="1" bandRow="1">
                <a:tableStyleId>{616DA210-FB5B-4158-B5E0-FEB733F419BA}</a:tableStyleId>
              </a:tblPr>
              <a:tblGrid>
                <a:gridCol w="2004808"/>
                <a:gridCol w="1975650"/>
                <a:gridCol w="2022691"/>
                <a:gridCol w="1815798"/>
                <a:gridCol w="2194302"/>
                <a:gridCol w="1853242"/>
              </a:tblGrid>
              <a:tr h="1357456">
                <a:tc>
                  <a:txBody>
                    <a:bodyPr/>
                    <a:lstStyle/>
                    <a:p>
                      <a:r>
                        <a:rPr lang="en-US" sz="1200" b="0" dirty="0" smtClean="0">
                          <a:latin typeface="Comic Sans MS"/>
                          <a:cs typeface="Comic Sans MS"/>
                        </a:rPr>
                        <a:t>789 AD</a:t>
                      </a:r>
                    </a:p>
                    <a:p>
                      <a:endParaRPr lang="en-US" sz="1200" b="0" dirty="0" smtClean="0">
                        <a:latin typeface="Comic Sans MS"/>
                        <a:cs typeface="Comic Sans MS"/>
                      </a:endParaRPr>
                    </a:p>
                    <a:p>
                      <a:r>
                        <a:rPr lang="en-US" sz="1200" b="0" dirty="0" smtClean="0">
                          <a:latin typeface="Comic Sans MS"/>
                          <a:cs typeface="Comic Sans MS"/>
                        </a:rPr>
                        <a:t>The Vikings begin their attacks</a:t>
                      </a:r>
                      <a:r>
                        <a:rPr lang="en-US" sz="1200" b="0" baseline="0" dirty="0" smtClean="0">
                          <a:latin typeface="Comic Sans MS"/>
                          <a:cs typeface="Comic Sans MS"/>
                        </a:rPr>
                        <a:t> on England</a:t>
                      </a:r>
                      <a:endParaRPr lang="en-US" sz="1200" b="0" dirty="0" smtClean="0">
                        <a:latin typeface="Comic Sans MS"/>
                        <a:cs typeface="Comic Sans MS"/>
                      </a:endParaRPr>
                    </a:p>
                  </a:txBody>
                  <a:tcPr>
                    <a:solidFill>
                      <a:srgbClr val="FF8989"/>
                    </a:solidFill>
                  </a:tcPr>
                </a:tc>
                <a:tc>
                  <a:txBody>
                    <a:bodyPr/>
                    <a:lstStyle/>
                    <a:p>
                      <a:r>
                        <a:rPr lang="en-US" sz="1200" b="0" dirty="0" smtClean="0">
                          <a:latin typeface="Comic Sans MS"/>
                          <a:cs typeface="Comic Sans MS"/>
                        </a:rPr>
                        <a:t>793 AD</a:t>
                      </a:r>
                    </a:p>
                    <a:p>
                      <a:endParaRPr lang="en-US" sz="1200" b="0" dirty="0" smtClean="0">
                        <a:latin typeface="Comic Sans MS"/>
                        <a:cs typeface="Comic Sans MS"/>
                      </a:endParaRPr>
                    </a:p>
                    <a:p>
                      <a:r>
                        <a:rPr lang="en-US" sz="1200" b="0" dirty="0" smtClean="0">
                          <a:latin typeface="Comic Sans MS"/>
                          <a:cs typeface="Comic Sans MS"/>
                        </a:rPr>
                        <a:t>Vikings</a:t>
                      </a:r>
                      <a:r>
                        <a:rPr lang="en-US" sz="1200" b="0" baseline="0" dirty="0" smtClean="0">
                          <a:latin typeface="Comic Sans MS"/>
                          <a:cs typeface="Comic Sans MS"/>
                        </a:rPr>
                        <a:t> invade Britain</a:t>
                      </a:r>
                      <a:endParaRPr lang="en-US" sz="1200" b="0" dirty="0" smtClean="0">
                        <a:latin typeface="Comic Sans MS"/>
                        <a:cs typeface="Comic Sans MS"/>
                      </a:endParaRPr>
                    </a:p>
                    <a:p>
                      <a:endParaRPr lang="en-US" sz="1200" b="0" dirty="0">
                        <a:latin typeface="Comic Sans MS"/>
                        <a:cs typeface="Comic Sans MS"/>
                      </a:endParaRPr>
                    </a:p>
                  </a:txBody>
                  <a:tcPr/>
                </a:tc>
                <a:tc>
                  <a:txBody>
                    <a:bodyPr/>
                    <a:lstStyle/>
                    <a:p>
                      <a:r>
                        <a:rPr lang="en-US" sz="1200" b="0" dirty="0" smtClean="0">
                          <a:latin typeface="Comic Sans MS"/>
                          <a:cs typeface="Comic Sans MS"/>
                        </a:rPr>
                        <a:t>866 AD</a:t>
                      </a:r>
                      <a:br>
                        <a:rPr lang="en-US" sz="1200" b="0" dirty="0" smtClean="0">
                          <a:latin typeface="Comic Sans MS"/>
                          <a:cs typeface="Comic Sans MS"/>
                        </a:rPr>
                      </a:br>
                      <a:r>
                        <a:rPr lang="en-US" sz="1200" b="0" dirty="0" smtClean="0">
                          <a:latin typeface="Comic Sans MS"/>
                          <a:cs typeface="Comic Sans MS"/>
                        </a:rPr>
                        <a:t/>
                      </a:r>
                      <a:br>
                        <a:rPr lang="en-US" sz="1200" b="0" dirty="0" smtClean="0">
                          <a:latin typeface="Comic Sans MS"/>
                          <a:cs typeface="Comic Sans MS"/>
                        </a:rPr>
                      </a:br>
                      <a:r>
                        <a:rPr lang="en-US" sz="1200" b="0" dirty="0" smtClean="0">
                          <a:latin typeface="Comic Sans MS"/>
                          <a:cs typeface="Comic Sans MS"/>
                        </a:rPr>
                        <a:t>Danish Vikings establish a kingdom in York, England. </a:t>
                      </a:r>
                      <a:endParaRPr lang="en-US" sz="1200" b="0" dirty="0">
                        <a:latin typeface="Comic Sans MS"/>
                        <a:cs typeface="Comic Sans MS"/>
                      </a:endParaRPr>
                    </a:p>
                  </a:txBody>
                  <a:tcPr>
                    <a:solidFill>
                      <a:srgbClr val="FF8989"/>
                    </a:solidFill>
                  </a:tcPr>
                </a:tc>
                <a:tc>
                  <a:txBody>
                    <a:bodyPr/>
                    <a:lstStyle/>
                    <a:p>
                      <a:r>
                        <a:rPr lang="en-US" sz="1200" b="0" dirty="0" smtClean="0">
                          <a:latin typeface="Comic Sans MS"/>
                          <a:cs typeface="Comic Sans MS"/>
                        </a:rPr>
                        <a:t>886</a:t>
                      </a:r>
                      <a:r>
                        <a:rPr lang="en-US" sz="1200" b="0" baseline="0" dirty="0" smtClean="0">
                          <a:latin typeface="Comic Sans MS"/>
                          <a:cs typeface="Comic Sans MS"/>
                        </a:rPr>
                        <a:t> AD</a:t>
                      </a:r>
                    </a:p>
                    <a:p>
                      <a:endParaRPr lang="en-US" sz="1200" b="0" baseline="0" dirty="0" smtClean="0">
                        <a:latin typeface="Comic Sans MS"/>
                        <a:cs typeface="Comic Sans MS"/>
                      </a:endParaRPr>
                    </a:p>
                    <a:p>
                      <a:r>
                        <a:rPr lang="en-US" sz="1200" b="0" baseline="0" dirty="0" smtClean="0">
                          <a:latin typeface="Comic Sans MS"/>
                          <a:cs typeface="Comic Sans MS"/>
                        </a:rPr>
                        <a:t>King Alfred defeats the Vikings but allows them to settle in Eastern England (The </a:t>
                      </a:r>
                      <a:r>
                        <a:rPr lang="en-US" sz="1200" b="0" baseline="0" dirty="0" err="1" smtClean="0">
                          <a:latin typeface="Comic Sans MS"/>
                          <a:cs typeface="Comic Sans MS"/>
                        </a:rPr>
                        <a:t>Danelaw</a:t>
                      </a:r>
                      <a:r>
                        <a:rPr lang="en-US" sz="1200" b="0" baseline="0" dirty="0" smtClean="0">
                          <a:latin typeface="Comic Sans MS"/>
                          <a:cs typeface="Comic Sans MS"/>
                        </a:rPr>
                        <a:t>).</a:t>
                      </a:r>
                      <a:endParaRPr lang="en-US" sz="1200" b="0" dirty="0" smtClean="0">
                        <a:latin typeface="Comic Sans MS"/>
                        <a:cs typeface="Comic Sans MS"/>
                      </a:endParaRPr>
                    </a:p>
                  </a:txBody>
                  <a:tcPr/>
                </a:tc>
                <a:tc>
                  <a:txBody>
                    <a:bodyPr/>
                    <a:lstStyle/>
                    <a:p>
                      <a:r>
                        <a:rPr lang="en-US" sz="1200" b="0" dirty="0" smtClean="0">
                          <a:latin typeface="Comic Sans MS"/>
                          <a:cs typeface="Comic Sans MS"/>
                        </a:rPr>
                        <a:t>1016 AD – 1035 AD </a:t>
                      </a:r>
                    </a:p>
                    <a:p>
                      <a:endParaRPr lang="en-US" sz="1200" b="0" dirty="0" smtClean="0">
                        <a:latin typeface="Comic Sans MS"/>
                        <a:cs typeface="Comic Sans MS"/>
                      </a:endParaRPr>
                    </a:p>
                    <a:p>
                      <a:r>
                        <a:rPr lang="en-US" sz="1200" b="0" dirty="0" smtClean="0">
                          <a:latin typeface="Comic Sans MS"/>
                          <a:cs typeface="Comic Sans MS"/>
                        </a:rPr>
                        <a:t>Danish King Canute rules England</a:t>
                      </a:r>
                      <a:endParaRPr lang="en-US" sz="1200" b="0" dirty="0">
                        <a:latin typeface="Comic Sans MS"/>
                        <a:cs typeface="Comic Sans MS"/>
                      </a:endParaRPr>
                    </a:p>
                  </a:txBody>
                  <a:tcPr>
                    <a:solidFill>
                      <a:srgbClr val="FF8989"/>
                    </a:solidFill>
                  </a:tcPr>
                </a:tc>
                <a:tc>
                  <a:txBody>
                    <a:bodyPr/>
                    <a:lstStyle/>
                    <a:p>
                      <a:r>
                        <a:rPr lang="en-US" sz="1200" b="0" dirty="0" smtClean="0">
                          <a:latin typeface="Comic Sans MS"/>
                          <a:cs typeface="Comic Sans MS"/>
                        </a:rPr>
                        <a:t>1042</a:t>
                      </a:r>
                      <a:r>
                        <a:rPr lang="en-US" sz="1200" b="0" baseline="0" dirty="0" smtClean="0">
                          <a:latin typeface="Comic Sans MS"/>
                          <a:cs typeface="Comic Sans MS"/>
                        </a:rPr>
                        <a:t> AD – 1066 AD</a:t>
                      </a:r>
                    </a:p>
                    <a:p>
                      <a:endParaRPr lang="en-US" sz="1200" b="0" baseline="0" dirty="0" smtClean="0">
                        <a:latin typeface="Comic Sans MS"/>
                        <a:cs typeface="Comic Sans MS"/>
                      </a:endParaRPr>
                    </a:p>
                    <a:p>
                      <a:r>
                        <a:rPr lang="en-US" sz="1200" b="0" baseline="0" dirty="0" smtClean="0">
                          <a:latin typeface="Comic Sans MS"/>
                          <a:cs typeface="Comic Sans MS"/>
                        </a:rPr>
                        <a:t>Edward the Confessor</a:t>
                      </a:r>
                    </a:p>
                    <a:p>
                      <a:r>
                        <a:rPr lang="en-US" sz="1200" b="0" dirty="0" smtClean="0">
                          <a:latin typeface="Comic Sans MS"/>
                          <a:cs typeface="Comic Sans MS"/>
                        </a:rPr>
                        <a:t>becomes King and after</a:t>
                      </a:r>
                      <a:r>
                        <a:rPr lang="en-US" sz="1200" b="0" baseline="0" dirty="0" smtClean="0">
                          <a:latin typeface="Comic Sans MS"/>
                          <a:cs typeface="Comic Sans MS"/>
                        </a:rPr>
                        <a:t> his death, leaves no clear successor</a:t>
                      </a:r>
                      <a:endParaRPr lang="en-US" sz="1200" b="0" dirty="0" smtClean="0">
                        <a:latin typeface="Comic Sans MS"/>
                        <a:cs typeface="Comic Sans MS"/>
                      </a:endParaRPr>
                    </a:p>
                  </a:txBody>
                  <a:tcPr/>
                </a:tc>
              </a:tr>
            </a:tbl>
          </a:graphicData>
        </a:graphic>
      </p:graphicFrame>
      <p:pic>
        <p:nvPicPr>
          <p:cNvPr id="2" name="Picture 1" descr="viking settlement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9299" y="1028056"/>
            <a:ext cx="2138462" cy="1202885"/>
          </a:xfrm>
          <a:prstGeom prst="rect">
            <a:avLst/>
          </a:prstGeom>
        </p:spPr>
      </p:pic>
      <p:pic>
        <p:nvPicPr>
          <p:cNvPr id="3" name="Picture 2" descr="p07n8dj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8320" y="4288662"/>
            <a:ext cx="1650329" cy="928309"/>
          </a:xfrm>
          <a:prstGeom prst="rect">
            <a:avLst/>
          </a:prstGeom>
        </p:spPr>
      </p:pic>
      <p:pic>
        <p:nvPicPr>
          <p:cNvPr id="4" name="Picture 3" descr="longship.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99747" y="4290272"/>
            <a:ext cx="1381636" cy="921540"/>
          </a:xfrm>
          <a:prstGeom prst="rect">
            <a:avLst/>
          </a:prstGeom>
        </p:spPr>
      </p:pic>
      <p:pic>
        <p:nvPicPr>
          <p:cNvPr id="5" name="Picture 4" descr="trade.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64178" y="4332992"/>
            <a:ext cx="1518536" cy="849657"/>
          </a:xfrm>
          <a:prstGeom prst="rect">
            <a:avLst/>
          </a:prstGeom>
        </p:spPr>
      </p:pic>
      <p:pic>
        <p:nvPicPr>
          <p:cNvPr id="6" name="Picture 5" descr="coin.jp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483851" y="4380737"/>
            <a:ext cx="1526096" cy="767590"/>
          </a:xfrm>
          <a:prstGeom prst="rect">
            <a:avLst/>
          </a:prstGeom>
        </p:spPr>
      </p:pic>
      <p:pic>
        <p:nvPicPr>
          <p:cNvPr id="7" name="Picture 6" descr="king-canute.gi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751241" y="1044895"/>
            <a:ext cx="1705443" cy="1273161"/>
          </a:xfrm>
          <a:prstGeom prst="rect">
            <a:avLst/>
          </a:prstGeom>
        </p:spPr>
      </p:pic>
      <p:pic>
        <p:nvPicPr>
          <p:cNvPr id="8" name="Picture 7" descr="edward.jpe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94974" y="1069934"/>
            <a:ext cx="915289" cy="1200149"/>
          </a:xfrm>
          <a:prstGeom prst="rect">
            <a:avLst/>
          </a:prstGeom>
        </p:spPr>
      </p:pic>
    </p:spTree>
    <p:extLst>
      <p:ext uri="{BB962C8B-B14F-4D97-AF65-F5344CB8AC3E}">
        <p14:creationId xmlns:p14="http://schemas.microsoft.com/office/powerpoint/2010/main" val="2447687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34118" y="51514"/>
            <a:ext cx="3915177" cy="646331"/>
          </a:xfrm>
          <a:prstGeom prst="rect">
            <a:avLst/>
          </a:prstGeom>
          <a:noFill/>
          <a:ln w="38100">
            <a:solidFill>
              <a:srgbClr val="0070C0"/>
            </a:solidFill>
          </a:ln>
        </p:spPr>
        <p:txBody>
          <a:bodyPr wrap="square" rtlCol="0">
            <a:spAutoFit/>
          </a:bodyPr>
          <a:lstStyle/>
          <a:p>
            <a:pPr algn="ctr"/>
            <a:r>
              <a:rPr lang="en-GB" dirty="0" smtClean="0">
                <a:latin typeface="Comic Sans MS" panose="030F0702030302020204" pitchFamily="66" charset="0"/>
              </a:rPr>
              <a:t>Year 4</a:t>
            </a:r>
          </a:p>
          <a:p>
            <a:pPr algn="ctr"/>
            <a:r>
              <a:rPr lang="en-GB" dirty="0" smtClean="0">
                <a:latin typeface="Comic Sans MS" panose="030F0702030302020204" pitchFamily="66" charset="0"/>
              </a:rPr>
              <a:t>Vikings</a:t>
            </a:r>
            <a:endParaRPr lang="en-GB" dirty="0">
              <a:latin typeface="Comic Sans MS" panose="030F0702030302020204" pitchFamily="66" charset="0"/>
            </a:endParaRPr>
          </a:p>
        </p:txBody>
      </p:sp>
      <p:sp>
        <p:nvSpPr>
          <p:cNvPr id="5" name="Rectangle 4"/>
          <p:cNvSpPr/>
          <p:nvPr/>
        </p:nvSpPr>
        <p:spPr>
          <a:xfrm>
            <a:off x="167425" y="850007"/>
            <a:ext cx="11848564" cy="5847008"/>
          </a:xfrm>
          <a:prstGeom prst="rect">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425002" y="991672"/>
            <a:ext cx="2811887" cy="1210052"/>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3400022" y="991671"/>
            <a:ext cx="4492579" cy="1220372"/>
          </a:xfrm>
          <a:prstGeom prst="rect">
            <a:avLst/>
          </a:prstGeom>
          <a:noFill/>
          <a:ln w="19050">
            <a:solidFill>
              <a:srgbClr val="0070C0"/>
            </a:solidFill>
          </a:ln>
        </p:spPr>
        <p:txBody>
          <a:bodyPr wrap="square" rtlCol="0">
            <a:spAutoFit/>
          </a:bodyPr>
          <a:lstStyle/>
          <a:p>
            <a:endParaRPr lang="en-GB" dirty="0"/>
          </a:p>
        </p:txBody>
      </p:sp>
      <p:sp>
        <p:nvSpPr>
          <p:cNvPr id="13" name="TextBox 12"/>
          <p:cNvSpPr txBox="1"/>
          <p:nvPr/>
        </p:nvSpPr>
        <p:spPr>
          <a:xfrm>
            <a:off x="8055734" y="991670"/>
            <a:ext cx="3844345" cy="2730323"/>
          </a:xfrm>
          <a:prstGeom prst="rect">
            <a:avLst/>
          </a:prstGeom>
          <a:noFill/>
          <a:ln w="19050">
            <a:solidFill>
              <a:srgbClr val="0070C0"/>
            </a:solidFill>
          </a:ln>
        </p:spPr>
        <p:txBody>
          <a:bodyPr wrap="square" rtlCol="0">
            <a:spAutoFit/>
          </a:bodyPr>
          <a:lstStyle/>
          <a:p>
            <a:endParaRPr lang="en-GB" dirty="0"/>
          </a:p>
        </p:txBody>
      </p:sp>
      <p:sp>
        <p:nvSpPr>
          <p:cNvPr id="14" name="Rectangle 13"/>
          <p:cNvSpPr/>
          <p:nvPr/>
        </p:nvSpPr>
        <p:spPr>
          <a:xfrm>
            <a:off x="425003" y="2325386"/>
            <a:ext cx="2811887" cy="1406926"/>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3400022" y="2409469"/>
            <a:ext cx="4492580" cy="1322843"/>
          </a:xfrm>
          <a:prstGeom prst="rect">
            <a:avLst/>
          </a:prstGeom>
          <a:noFill/>
          <a:ln w="19050">
            <a:solidFill>
              <a:srgbClr val="0070C0"/>
            </a:solidFill>
          </a:ln>
        </p:spPr>
        <p:txBody>
          <a:bodyPr wrap="square" rtlCol="0">
            <a:spAutoFit/>
          </a:bodyPr>
          <a:lstStyle/>
          <a:p>
            <a:endParaRPr lang="en-GB" dirty="0"/>
          </a:p>
        </p:txBody>
      </p:sp>
      <p:sp>
        <p:nvSpPr>
          <p:cNvPr id="16" name="TextBox 15"/>
          <p:cNvSpPr txBox="1"/>
          <p:nvPr/>
        </p:nvSpPr>
        <p:spPr>
          <a:xfrm>
            <a:off x="425003" y="991671"/>
            <a:ext cx="2717442" cy="1169551"/>
          </a:xfrm>
          <a:prstGeom prst="rect">
            <a:avLst/>
          </a:prstGeom>
          <a:noFill/>
          <a:ln w="19050">
            <a:noFill/>
          </a:ln>
        </p:spPr>
        <p:txBody>
          <a:bodyPr wrap="square" rtlCol="0">
            <a:spAutoFit/>
          </a:bodyPr>
          <a:lstStyle/>
          <a:p>
            <a:r>
              <a:rPr lang="en-GB" sz="1400" u="sng" dirty="0" smtClean="0">
                <a:latin typeface="Comic Sans MS" panose="030F0702030302020204" pitchFamily="66" charset="0"/>
              </a:rPr>
              <a:t>Value </a:t>
            </a:r>
            <a:r>
              <a:rPr lang="en-GB" sz="1400" u="sng" dirty="0" smtClean="0">
                <a:latin typeface="Comic Sans MS" panose="030F0702030302020204" pitchFamily="66" charset="0"/>
              </a:rPr>
              <a:t>Links</a:t>
            </a:r>
            <a:endParaRPr lang="en-GB" sz="1400" u="sng" dirty="0" smtClean="0">
              <a:latin typeface="Comic Sans MS" panose="030F0702030302020204" pitchFamily="66" charset="0"/>
            </a:endParaRPr>
          </a:p>
          <a:p>
            <a:endParaRPr lang="en-GB" sz="1400" dirty="0" smtClean="0">
              <a:latin typeface="Comic Sans MS" panose="030F0702030302020204" pitchFamily="66" charset="0"/>
            </a:endParaRPr>
          </a:p>
          <a:p>
            <a:r>
              <a:rPr lang="en-GB" sz="1400" dirty="0" smtClean="0">
                <a:latin typeface="Comic Sans MS" panose="030F0702030302020204" pitchFamily="66" charset="0"/>
              </a:rPr>
              <a:t>Peace – Discuss what we can learn from the Vikings and the importance of having peace</a:t>
            </a:r>
          </a:p>
        </p:txBody>
      </p:sp>
      <p:sp>
        <p:nvSpPr>
          <p:cNvPr id="17" name="TextBox 16"/>
          <p:cNvSpPr txBox="1"/>
          <p:nvPr/>
        </p:nvSpPr>
        <p:spPr>
          <a:xfrm>
            <a:off x="425003" y="2344021"/>
            <a:ext cx="2717442" cy="1384995"/>
          </a:xfrm>
          <a:prstGeom prst="rect">
            <a:avLst/>
          </a:prstGeom>
          <a:noFill/>
          <a:ln w="19050">
            <a:noFill/>
          </a:ln>
        </p:spPr>
        <p:txBody>
          <a:bodyPr wrap="square" rtlCol="0">
            <a:spAutoFit/>
          </a:bodyPr>
          <a:lstStyle/>
          <a:p>
            <a:r>
              <a:rPr lang="en-GB" sz="1400" u="sng" dirty="0" smtClean="0">
                <a:latin typeface="Comic Sans MS" panose="030F0702030302020204" pitchFamily="66" charset="0"/>
              </a:rPr>
              <a:t>Local Links </a:t>
            </a:r>
          </a:p>
          <a:p>
            <a:endParaRPr lang="en-GB" sz="1400" dirty="0" smtClean="0">
              <a:latin typeface="Comic Sans MS" panose="030F0702030302020204" pitchFamily="66" charset="0"/>
            </a:endParaRPr>
          </a:p>
          <a:p>
            <a:r>
              <a:rPr lang="en-GB" sz="1400" dirty="0" smtClean="0">
                <a:latin typeface="Comic Sans MS" panose="030F0702030302020204" pitchFamily="66" charset="0"/>
              </a:rPr>
              <a:t>Vikings workshop </a:t>
            </a:r>
            <a:r>
              <a:rPr lang="en-GB" sz="1400" dirty="0">
                <a:latin typeface="Comic Sans MS" panose="030F0702030302020204" pitchFamily="66" charset="0"/>
              </a:rPr>
              <a:t>at Liverpool World Museum </a:t>
            </a:r>
          </a:p>
          <a:p>
            <a:endParaRPr lang="en-GB" sz="1400" dirty="0">
              <a:latin typeface="Comic Sans MS" panose="030F0702030302020204" pitchFamily="66" charset="0"/>
            </a:endParaRPr>
          </a:p>
          <a:p>
            <a:endParaRPr lang="en-GB" sz="1400" dirty="0">
              <a:latin typeface="Comic Sans MS" panose="030F0702030302020204" pitchFamily="66" charset="0"/>
            </a:endParaRPr>
          </a:p>
        </p:txBody>
      </p:sp>
      <p:sp>
        <p:nvSpPr>
          <p:cNvPr id="18" name="TextBox 17"/>
          <p:cNvSpPr txBox="1"/>
          <p:nvPr/>
        </p:nvSpPr>
        <p:spPr>
          <a:xfrm>
            <a:off x="3400022" y="1004551"/>
            <a:ext cx="4417453" cy="1384995"/>
          </a:xfrm>
          <a:prstGeom prst="rect">
            <a:avLst/>
          </a:prstGeom>
          <a:noFill/>
          <a:ln w="19050">
            <a:noFill/>
          </a:ln>
        </p:spPr>
        <p:txBody>
          <a:bodyPr wrap="square" rtlCol="0">
            <a:spAutoFit/>
          </a:bodyPr>
          <a:lstStyle/>
          <a:p>
            <a:r>
              <a:rPr lang="en-GB" sz="1400" u="sng" dirty="0" smtClean="0">
                <a:latin typeface="Comic Sans MS" panose="030F0702030302020204" pitchFamily="66" charset="0"/>
              </a:rPr>
              <a:t>Think like a historian by</a:t>
            </a:r>
          </a:p>
          <a:p>
            <a:endParaRPr lang="en-GB" sz="1400" dirty="0" smtClean="0">
              <a:latin typeface="Comic Sans MS" panose="030F0702030302020204" pitchFamily="66" charset="0"/>
            </a:endParaRPr>
          </a:p>
          <a:p>
            <a:pPr marL="285750" indent="-285750">
              <a:buFont typeface="Arial"/>
              <a:buChar char="•"/>
            </a:pPr>
            <a:r>
              <a:rPr lang="en-GB" sz="1400" dirty="0">
                <a:latin typeface="Comic Sans MS" panose="030F0702030302020204" pitchFamily="66" charset="0"/>
              </a:rPr>
              <a:t>Exploring artefacts like a historian</a:t>
            </a:r>
          </a:p>
          <a:p>
            <a:pPr marL="285750" indent="-285750">
              <a:buFont typeface="Arial"/>
              <a:buChar char="•"/>
            </a:pPr>
            <a:r>
              <a:rPr lang="en-GB" sz="1400" dirty="0">
                <a:latin typeface="Comic Sans MS" panose="030F0702030302020204" pitchFamily="66" charset="0"/>
              </a:rPr>
              <a:t>Using historical terms correctly</a:t>
            </a:r>
          </a:p>
          <a:p>
            <a:pPr marL="285750" indent="-285750">
              <a:buFont typeface="Arial"/>
              <a:buChar char="•"/>
            </a:pPr>
            <a:r>
              <a:rPr lang="en-GB" sz="1400" dirty="0">
                <a:latin typeface="Comic Sans MS" panose="030F0702030302020204" pitchFamily="66" charset="0"/>
              </a:rPr>
              <a:t>Asking questions about life in the past</a:t>
            </a:r>
          </a:p>
          <a:p>
            <a:endParaRPr lang="en-GB" sz="1400" dirty="0">
              <a:latin typeface="Comic Sans MS" panose="030F0702030302020204" pitchFamily="66" charset="0"/>
            </a:endParaRPr>
          </a:p>
        </p:txBody>
      </p:sp>
      <p:sp>
        <p:nvSpPr>
          <p:cNvPr id="19" name="TextBox 18"/>
          <p:cNvSpPr txBox="1"/>
          <p:nvPr/>
        </p:nvSpPr>
        <p:spPr>
          <a:xfrm>
            <a:off x="3400022" y="2409470"/>
            <a:ext cx="4417453" cy="1384995"/>
          </a:xfrm>
          <a:prstGeom prst="rect">
            <a:avLst/>
          </a:prstGeom>
          <a:noFill/>
          <a:ln w="19050">
            <a:noFill/>
          </a:ln>
        </p:spPr>
        <p:txBody>
          <a:bodyPr wrap="square" rtlCol="0">
            <a:spAutoFit/>
          </a:bodyPr>
          <a:lstStyle/>
          <a:p>
            <a:r>
              <a:rPr lang="en-GB" sz="1400" u="sng" dirty="0" smtClean="0">
                <a:latin typeface="Comic Sans MS" panose="030F0702030302020204" pitchFamily="66" charset="0"/>
              </a:rPr>
              <a:t>National Curriculum coverage</a:t>
            </a:r>
          </a:p>
          <a:p>
            <a:endParaRPr lang="en-GB" sz="1400" dirty="0">
              <a:latin typeface="Comic Sans MS" panose="030F0702030302020204" pitchFamily="66" charset="0"/>
            </a:endParaRPr>
          </a:p>
          <a:p>
            <a:r>
              <a:rPr lang="en-GB" sz="1400" dirty="0">
                <a:latin typeface="Comic Sans MS" panose="030F0702030302020204" pitchFamily="66" charset="0"/>
              </a:rPr>
              <a:t>Pupils should be taught about:</a:t>
            </a:r>
          </a:p>
          <a:p>
            <a:r>
              <a:rPr lang="en-GB" sz="1400" dirty="0" smtClean="0">
                <a:latin typeface="Comic Sans MS" panose="030F0702030302020204" pitchFamily="66" charset="0"/>
              </a:rPr>
              <a:t>The Viking and Anglo Saxon struggle for the Kingdom of England to the time of Edward the Confessor</a:t>
            </a:r>
            <a:endParaRPr lang="en-GB" sz="1400" dirty="0">
              <a:latin typeface="Comic Sans MS" panose="030F0702030302020204" pitchFamily="66" charset="0"/>
            </a:endParaRPr>
          </a:p>
        </p:txBody>
      </p:sp>
      <p:sp>
        <p:nvSpPr>
          <p:cNvPr id="20" name="TextBox 19"/>
          <p:cNvSpPr txBox="1"/>
          <p:nvPr/>
        </p:nvSpPr>
        <p:spPr>
          <a:xfrm>
            <a:off x="7997848" y="991671"/>
            <a:ext cx="4074011" cy="2893100"/>
          </a:xfrm>
          <a:prstGeom prst="rect">
            <a:avLst/>
          </a:prstGeom>
          <a:noFill/>
          <a:ln w="19050">
            <a:noFill/>
          </a:ln>
        </p:spPr>
        <p:txBody>
          <a:bodyPr wrap="square" rtlCol="0">
            <a:spAutoFit/>
          </a:bodyPr>
          <a:lstStyle/>
          <a:p>
            <a:r>
              <a:rPr lang="en-GB" sz="1400" u="sng" dirty="0" smtClean="0">
                <a:latin typeface="Comic Sans MS" panose="030F0702030302020204" pitchFamily="66" charset="0"/>
              </a:rPr>
              <a:t>Lesson sequence</a:t>
            </a:r>
            <a:endParaRPr lang="en-GB" sz="1400" dirty="0">
              <a:latin typeface="Comic Sans MS" panose="030F0702030302020204" pitchFamily="66" charset="0"/>
            </a:endParaRPr>
          </a:p>
          <a:p>
            <a:pPr marL="342900" indent="-342900">
              <a:buFont typeface="+mj-lt"/>
              <a:buAutoNum type="arabicPeriod"/>
            </a:pPr>
            <a:r>
              <a:rPr lang="en-GB" sz="1400" dirty="0" smtClean="0">
                <a:latin typeface="Comic Sans MS" panose="030F0702030302020204" pitchFamily="66" charset="0"/>
              </a:rPr>
              <a:t>How did long ships help the Vikings?</a:t>
            </a:r>
          </a:p>
          <a:p>
            <a:pPr marL="342900" indent="-342900">
              <a:buFont typeface="+mj-lt"/>
              <a:buAutoNum type="arabicPeriod"/>
            </a:pPr>
            <a:r>
              <a:rPr lang="en-GB" sz="1400" dirty="0" smtClean="0">
                <a:latin typeface="Comic Sans MS" panose="030F0702030302020204" pitchFamily="66" charset="0"/>
              </a:rPr>
              <a:t>How did the Vikings invade Britain? (Extended Write – An account of a Viking invasion)</a:t>
            </a:r>
          </a:p>
          <a:p>
            <a:pPr marL="342900" indent="-342900">
              <a:buFont typeface="+mj-lt"/>
              <a:buAutoNum type="arabicPeriod"/>
            </a:pPr>
            <a:r>
              <a:rPr lang="en-GB" sz="1400" dirty="0" smtClean="0">
                <a:latin typeface="Comic Sans MS" panose="030F0702030302020204" pitchFamily="66" charset="0"/>
              </a:rPr>
              <a:t>What do artefacts tell us about the Vikings?</a:t>
            </a:r>
          </a:p>
          <a:p>
            <a:pPr marL="342900" indent="-342900">
              <a:buFont typeface="+mj-lt"/>
              <a:buAutoNum type="arabicPeriod"/>
            </a:pPr>
            <a:r>
              <a:rPr lang="en-GB" sz="1400" dirty="0" smtClean="0">
                <a:latin typeface="Comic Sans MS" panose="030F0702030302020204" pitchFamily="66" charset="0"/>
              </a:rPr>
              <a:t>What was life like in a Viking settlement? (Reading text – How to Train your dragon)</a:t>
            </a:r>
          </a:p>
          <a:p>
            <a:pPr marL="342900" indent="-342900">
              <a:buFont typeface="+mj-lt"/>
              <a:buAutoNum type="arabicPeriod"/>
            </a:pPr>
            <a:r>
              <a:rPr lang="en-GB" sz="1400" dirty="0" smtClean="0">
                <a:latin typeface="Comic Sans MS" panose="030F0702030302020204" pitchFamily="66" charset="0"/>
              </a:rPr>
              <a:t>Who were King Canute and Edward the Confessor?</a:t>
            </a:r>
          </a:p>
          <a:p>
            <a:pPr marL="342900" indent="-342900">
              <a:buFont typeface="+mj-lt"/>
              <a:buAutoNum type="arabicPeriod"/>
            </a:pPr>
            <a:r>
              <a:rPr lang="en-GB" sz="1400" dirty="0" smtClean="0">
                <a:latin typeface="Comic Sans MS" panose="030F0702030302020204" pitchFamily="66" charset="0"/>
              </a:rPr>
              <a:t>Assessment</a:t>
            </a:r>
          </a:p>
          <a:p>
            <a:endParaRPr lang="en-GB" sz="1400" dirty="0">
              <a:latin typeface="Comic Sans MS" panose="030F0702030302020204" pitchFamily="66" charset="0"/>
            </a:endParaRPr>
          </a:p>
        </p:txBody>
      </p:sp>
      <p:sp>
        <p:nvSpPr>
          <p:cNvPr id="21" name="Rectangle 20"/>
          <p:cNvSpPr/>
          <p:nvPr/>
        </p:nvSpPr>
        <p:spPr>
          <a:xfrm>
            <a:off x="425003" y="3863656"/>
            <a:ext cx="9002332" cy="2730327"/>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p:cNvSpPr txBox="1"/>
          <p:nvPr/>
        </p:nvSpPr>
        <p:spPr>
          <a:xfrm>
            <a:off x="425002" y="3890126"/>
            <a:ext cx="8997357" cy="2708433"/>
          </a:xfrm>
          <a:prstGeom prst="rect">
            <a:avLst/>
          </a:prstGeom>
          <a:noFill/>
        </p:spPr>
        <p:txBody>
          <a:bodyPr wrap="square" rtlCol="0">
            <a:spAutoFit/>
          </a:bodyPr>
          <a:lstStyle/>
          <a:p>
            <a:r>
              <a:rPr lang="en-GB" sz="1400" u="sng" dirty="0" smtClean="0">
                <a:latin typeface="Comic Sans MS" panose="030F0702030302020204" pitchFamily="66" charset="0"/>
              </a:rPr>
              <a:t>Key Content</a:t>
            </a:r>
          </a:p>
          <a:p>
            <a:r>
              <a:rPr lang="en-US" sz="1200" dirty="0" smtClean="0">
                <a:latin typeface="Comic Sans MS"/>
                <a:cs typeface="Comic Sans MS"/>
              </a:rPr>
              <a:t>The </a:t>
            </a:r>
            <a:r>
              <a:rPr lang="en-US" sz="1200" dirty="0">
                <a:latin typeface="Comic Sans MS"/>
                <a:cs typeface="Comic Sans MS"/>
              </a:rPr>
              <a:t>Vikings came from Scandinavia by sea, travelling in warships called long ships. The Vikings invaded Britain. The Vikings believed in many Gods and Goddesses. Odin was the ruler of all the gods. </a:t>
            </a:r>
          </a:p>
          <a:p>
            <a:r>
              <a:rPr lang="en-US" sz="1200" dirty="0" smtClean="0">
                <a:latin typeface="Comic Sans MS"/>
                <a:cs typeface="Comic Sans MS"/>
              </a:rPr>
              <a:t>The </a:t>
            </a:r>
            <a:r>
              <a:rPr lang="en-US" sz="1200" dirty="0">
                <a:latin typeface="Comic Sans MS"/>
                <a:cs typeface="Comic Sans MS"/>
              </a:rPr>
              <a:t>Viking raids were ferocious and bloodthirsty. After filling their boats with valuables and killing people, the Vikings would often burn down any buildings left standing after the raid. Some Vikings decided to conquer parts of Britain and stay for good. They attacked the Anglo-Saxon kingdoms and ruled over </a:t>
            </a:r>
            <a:r>
              <a:rPr lang="en-US" sz="1200" dirty="0" err="1">
                <a:latin typeface="Comic Sans MS"/>
                <a:cs typeface="Comic Sans MS"/>
              </a:rPr>
              <a:t>Northumbria</a:t>
            </a:r>
            <a:r>
              <a:rPr lang="en-US" sz="1200" dirty="0">
                <a:latin typeface="Comic Sans MS"/>
                <a:cs typeface="Comic Sans MS"/>
              </a:rPr>
              <a:t>, East Anglia and Mercia, creating Viking settlements. The Viking part of England became known as the </a:t>
            </a:r>
            <a:r>
              <a:rPr lang="en-US" sz="1200" dirty="0" err="1">
                <a:latin typeface="Comic Sans MS"/>
                <a:cs typeface="Comic Sans MS"/>
              </a:rPr>
              <a:t>Danelaw</a:t>
            </a:r>
            <a:r>
              <a:rPr lang="en-US" sz="1200" dirty="0">
                <a:latin typeface="Comic Sans MS"/>
                <a:cs typeface="Comic Sans MS"/>
              </a:rPr>
              <a:t> and people lived there under Viking rule. </a:t>
            </a:r>
          </a:p>
          <a:p>
            <a:r>
              <a:rPr lang="en-US" sz="1200" dirty="0" smtClean="0">
                <a:latin typeface="Comic Sans MS"/>
                <a:cs typeface="Comic Sans MS"/>
              </a:rPr>
              <a:t>The </a:t>
            </a:r>
            <a:r>
              <a:rPr lang="en-US" sz="1200" dirty="0">
                <a:latin typeface="Comic Sans MS"/>
                <a:cs typeface="Comic Sans MS"/>
              </a:rPr>
              <a:t>Vikings grew wheat, oats and barley so they were able to make flour for bread, porridge and ale. Vikings also kept animals on their farms such as pigs, sheep, goats, cows and chickens. The houses that the Vikings built were made from woven sticks covered in mud. The woven sticks were called wattle, and the mud covering is known as daub. </a:t>
            </a:r>
          </a:p>
          <a:p>
            <a:r>
              <a:rPr lang="en-US" sz="1200" dirty="0" smtClean="0">
                <a:latin typeface="Comic Sans MS"/>
                <a:cs typeface="Comic Sans MS"/>
              </a:rPr>
              <a:t>Years </a:t>
            </a:r>
            <a:r>
              <a:rPr lang="en-US" sz="1200" dirty="0">
                <a:latin typeface="Comic Sans MS"/>
                <a:cs typeface="Comic Sans MS"/>
              </a:rPr>
              <a:t>later, England was ruled by the Viking, King Cnut (also known as King Canute). He had a large Viking empire that included Norway and Denmark. There is a famous story about King Canute showing his followers the limits of his power by being unable to hold back the tides. </a:t>
            </a:r>
            <a:r>
              <a:rPr lang="en-US" sz="1200" dirty="0" smtClean="0">
                <a:latin typeface="Comic Sans MS"/>
                <a:cs typeface="Comic Sans MS"/>
              </a:rPr>
              <a:t>A </a:t>
            </a:r>
            <a:r>
              <a:rPr lang="en-US" sz="1200" dirty="0">
                <a:latin typeface="Comic Sans MS"/>
                <a:cs typeface="Comic Sans MS"/>
              </a:rPr>
              <a:t>few years after the death of King Canute, England had an English King called Edward. He was given the name Edward the Confessor. </a:t>
            </a:r>
          </a:p>
        </p:txBody>
      </p:sp>
      <p:sp>
        <p:nvSpPr>
          <p:cNvPr id="23" name="Rectangle 22"/>
          <p:cNvSpPr/>
          <p:nvPr/>
        </p:nvSpPr>
        <p:spPr>
          <a:xfrm>
            <a:off x="9620518" y="3863656"/>
            <a:ext cx="2279561" cy="2730327"/>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p:cNvSpPr txBox="1"/>
          <p:nvPr/>
        </p:nvSpPr>
        <p:spPr>
          <a:xfrm>
            <a:off x="9620518" y="3863656"/>
            <a:ext cx="2122867" cy="2677656"/>
          </a:xfrm>
          <a:prstGeom prst="rect">
            <a:avLst/>
          </a:prstGeom>
          <a:noFill/>
        </p:spPr>
        <p:txBody>
          <a:bodyPr wrap="square" rtlCol="0">
            <a:spAutoFit/>
          </a:bodyPr>
          <a:lstStyle/>
          <a:p>
            <a:r>
              <a:rPr lang="en-GB" sz="1400" u="sng" dirty="0" smtClean="0">
                <a:latin typeface="Comic Sans MS" panose="030F0702030302020204" pitchFamily="66" charset="0"/>
              </a:rPr>
              <a:t>Key Vocabulary</a:t>
            </a:r>
          </a:p>
          <a:p>
            <a:endParaRPr lang="en-GB" sz="1400" dirty="0">
              <a:latin typeface="Comic Sans MS" panose="030F0702030302020204" pitchFamily="66" charset="0"/>
            </a:endParaRPr>
          </a:p>
          <a:p>
            <a:r>
              <a:rPr lang="en-GB" sz="1400" dirty="0" smtClean="0">
                <a:latin typeface="Comic Sans MS" panose="030F0702030302020204" pitchFamily="66" charset="0"/>
              </a:rPr>
              <a:t>Viking</a:t>
            </a:r>
          </a:p>
          <a:p>
            <a:r>
              <a:rPr lang="en-GB" sz="1400" dirty="0" smtClean="0">
                <a:latin typeface="Comic Sans MS" panose="030F0702030302020204" pitchFamily="66" charset="0"/>
              </a:rPr>
              <a:t>Raid</a:t>
            </a:r>
          </a:p>
          <a:p>
            <a:r>
              <a:rPr lang="en-GB" sz="1400" dirty="0" smtClean="0">
                <a:latin typeface="Comic Sans MS" panose="030F0702030302020204" pitchFamily="66" charset="0"/>
              </a:rPr>
              <a:t>Trade</a:t>
            </a:r>
          </a:p>
          <a:p>
            <a:r>
              <a:rPr lang="en-GB" sz="1400" dirty="0" smtClean="0">
                <a:latin typeface="Comic Sans MS" panose="030F0702030302020204" pitchFamily="66" charset="0"/>
              </a:rPr>
              <a:t>Invasion</a:t>
            </a:r>
          </a:p>
          <a:p>
            <a:r>
              <a:rPr lang="en-GB" sz="1400" dirty="0" err="1" smtClean="0">
                <a:latin typeface="Comic Sans MS" panose="030F0702030302020204" pitchFamily="66" charset="0"/>
              </a:rPr>
              <a:t>Danelaw</a:t>
            </a:r>
            <a:endParaRPr lang="en-GB" sz="1400" dirty="0" smtClean="0">
              <a:latin typeface="Comic Sans MS" panose="030F0702030302020204" pitchFamily="66" charset="0"/>
            </a:endParaRPr>
          </a:p>
          <a:p>
            <a:r>
              <a:rPr lang="en-GB" sz="1400" dirty="0" err="1" smtClean="0">
                <a:latin typeface="Comic Sans MS" panose="030F0702030302020204" pitchFamily="66" charset="0"/>
              </a:rPr>
              <a:t>Danegeld</a:t>
            </a:r>
            <a:endParaRPr lang="en-GB" sz="1400" dirty="0" smtClean="0">
              <a:latin typeface="Comic Sans MS" panose="030F0702030302020204" pitchFamily="66" charset="0"/>
            </a:endParaRPr>
          </a:p>
          <a:p>
            <a:r>
              <a:rPr lang="en-GB" sz="1400" dirty="0" smtClean="0">
                <a:latin typeface="Comic Sans MS" panose="030F0702030302020204" pitchFamily="66" charset="0"/>
              </a:rPr>
              <a:t>Defeat</a:t>
            </a:r>
          </a:p>
          <a:p>
            <a:r>
              <a:rPr lang="en-GB" sz="1400" dirty="0" smtClean="0">
                <a:latin typeface="Comic Sans MS" panose="030F0702030302020204" pitchFamily="66" charset="0"/>
              </a:rPr>
              <a:t>Battle</a:t>
            </a:r>
          </a:p>
          <a:p>
            <a:r>
              <a:rPr lang="en-GB" sz="1400" dirty="0" smtClean="0">
                <a:latin typeface="Comic Sans MS" panose="030F0702030302020204" pitchFamily="66" charset="0"/>
              </a:rPr>
              <a:t>Capture</a:t>
            </a:r>
          </a:p>
          <a:p>
            <a:r>
              <a:rPr lang="en-GB" sz="1400" dirty="0" smtClean="0">
                <a:latin typeface="Comic Sans MS" panose="030F0702030302020204" pitchFamily="66" charset="0"/>
              </a:rPr>
              <a:t>Kingdom </a:t>
            </a:r>
            <a:endParaRPr lang="en-GB" sz="1400" dirty="0">
              <a:latin typeface="Comic Sans MS" panose="030F0702030302020204" pitchFamily="66" charset="0"/>
            </a:endParaRPr>
          </a:p>
        </p:txBody>
      </p:sp>
      <p:pic>
        <p:nvPicPr>
          <p:cNvPr id="25" name="Picture 24"/>
          <p:cNvPicPr>
            <a:picLocks noChangeAspect="1"/>
          </p:cNvPicPr>
          <p:nvPr/>
        </p:nvPicPr>
        <p:blipFill rotWithShape="1">
          <a:blip r:embed="rId2" cstate="print">
            <a:extLst>
              <a:ext uri="{28A0092B-C50C-407E-A947-70E740481C1C}">
                <a14:useLocalDpi xmlns:a14="http://schemas.microsoft.com/office/drawing/2010/main" val="0"/>
              </a:ext>
            </a:extLst>
          </a:blip>
          <a:srcRect l="31992" t="29376" r="26024" b="23044"/>
          <a:stretch/>
        </p:blipFill>
        <p:spPr>
          <a:xfrm>
            <a:off x="203200" y="0"/>
            <a:ext cx="818285" cy="836335"/>
          </a:xfrm>
          <a:prstGeom prst="rect">
            <a:avLst/>
          </a:prstGeom>
        </p:spPr>
      </p:pic>
    </p:spTree>
    <p:extLst>
      <p:ext uri="{BB962C8B-B14F-4D97-AF65-F5344CB8AC3E}">
        <p14:creationId xmlns:p14="http://schemas.microsoft.com/office/powerpoint/2010/main" val="1395910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TotalTime>
  <Words>652</Words>
  <Application>Microsoft Macintosh PowerPoint</Application>
  <PresentationFormat>Custom</PresentationFormat>
  <Paragraphs>96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Jenny Tierney</dc:creator>
  <cp:lastModifiedBy>Bethanie Westfield</cp:lastModifiedBy>
  <cp:revision>24</cp:revision>
  <dcterms:created xsi:type="dcterms:W3CDTF">2019-10-09T09:15:49Z</dcterms:created>
  <dcterms:modified xsi:type="dcterms:W3CDTF">2020-06-15T15:31:38Z</dcterms:modified>
</cp:coreProperties>
</file>