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wdp" ContentType="image/vnd.ms-photo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102" autoAdjust="0"/>
    <p:restoredTop sz="94660"/>
  </p:normalViewPr>
  <p:slideViewPr>
    <p:cSldViewPr snapToGrid="0">
      <p:cViewPr varScale="1">
        <p:scale>
          <a:sx n="65" d="100"/>
          <a:sy n="65" d="100"/>
        </p:scale>
        <p:origin x="-112" y="-3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204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516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7270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4945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150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092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29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0824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967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139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843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921F9-31EC-4E26-8B7E-93DA946311F2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026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microsoft.com/office/2007/relationships/hdphoto" Target="../media/hdphoto1.wdp"/><Relationship Id="rId5" Type="http://schemas.openxmlformats.org/officeDocument/2006/relationships/image" Target="../media/image3.png"/><Relationship Id="rId6" Type="http://schemas.microsoft.com/office/2007/relationships/hdphoto" Target="../media/hdphoto2.wdp"/><Relationship Id="rId7" Type="http://schemas.openxmlformats.org/officeDocument/2006/relationships/image" Target="../media/image4.png"/><Relationship Id="rId8" Type="http://schemas.microsoft.com/office/2007/relationships/hdphoto" Target="../media/hdphoto3.wdp"/><Relationship Id="rId9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4977573"/>
              </p:ext>
            </p:extLst>
          </p:nvPr>
        </p:nvGraphicFramePr>
        <p:xfrm>
          <a:off x="6089239" y="413667"/>
          <a:ext cx="5631316" cy="4076344"/>
        </p:xfrm>
        <a:graphic>
          <a:graphicData uri="http://schemas.openxmlformats.org/drawingml/2006/table">
            <a:tbl>
              <a:tblPr firstRow="1" bandRow="1"/>
              <a:tblGrid>
                <a:gridCol w="1911474"/>
                <a:gridCol w="3719842"/>
              </a:tblGrid>
              <a:tr h="50954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800" b="0" u="none" dirty="0" smtClean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Key Vocabulary</a:t>
                      </a:r>
                      <a:endParaRPr lang="en-GB" sz="1800" b="0" u="none" dirty="0">
                        <a:solidFill>
                          <a:schemeClr val="bg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24619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Improvise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To make up a tune and</a:t>
                      </a:r>
                      <a:r>
                        <a:rPr lang="en-GB" sz="1400" b="0" baseline="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play it on the spot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424619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Compose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Create</a:t>
                      </a:r>
                      <a:r>
                        <a:rPr lang="en-GB" sz="1400" b="0" baseline="0" dirty="0" smtClean="0">
                          <a:latin typeface="Comic Sans MS" panose="030F0702030302020204" pitchFamily="66" charset="0"/>
                        </a:rPr>
                        <a:t> and develop musical ideas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424619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Melody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Another name for a tune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424619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Dynamics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How loud or quit the music is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721853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Structure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How sections of the song are ordered to make the whole piece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721853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Hook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A short catchy phrase from a song we remember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424619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Riff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A short repeated phrase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992" t="29376" r="26024" b="23044"/>
          <a:stretch/>
        </p:blipFill>
        <p:spPr>
          <a:xfrm>
            <a:off x="333951" y="116835"/>
            <a:ext cx="1080451" cy="1104283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2310813"/>
              </p:ext>
            </p:extLst>
          </p:nvPr>
        </p:nvGraphicFramePr>
        <p:xfrm>
          <a:off x="309484" y="1443000"/>
          <a:ext cx="5218243" cy="3139439"/>
        </p:xfrm>
        <a:graphic>
          <a:graphicData uri="http://schemas.openxmlformats.org/drawingml/2006/table">
            <a:tbl>
              <a:tblPr firstRow="1" bandRow="1"/>
              <a:tblGrid>
                <a:gridCol w="1771262"/>
                <a:gridCol w="3446981"/>
              </a:tblGrid>
              <a:tr h="157821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Unit Title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Mamma Mia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188187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Unit Theme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ABBA’s Music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GB" sz="1400" dirty="0" smtClean="0">
                          <a:latin typeface="Comic Sans MS" panose="030F0702030302020204" pitchFamily="66" charset="0"/>
                        </a:rPr>
                        <a:t>Style</a:t>
                      </a:r>
                      <a:r>
                        <a:rPr lang="en-GB" sz="1400" baseline="0" dirty="0" smtClean="0">
                          <a:latin typeface="Comic Sans MS" panose="030F0702030302020204" pitchFamily="66" charset="0"/>
                        </a:rPr>
                        <a:t> of Music</a:t>
                      </a:r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Pop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229767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Supporting Songs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 smtClean="0">
                          <a:latin typeface="Comic Sans MS" panose="030F0702030302020204" pitchFamily="66" charset="0"/>
                        </a:rPr>
                        <a:t>Dancing Queen by</a:t>
                      </a:r>
                      <a:r>
                        <a:rPr lang="en-GB" sz="1400" b="0" baseline="0" dirty="0" smtClean="0">
                          <a:latin typeface="Comic Sans MS" panose="030F0702030302020204" pitchFamily="66" charset="0"/>
                        </a:rPr>
                        <a:t> ABBA</a:t>
                      </a:r>
                    </a:p>
                    <a:p>
                      <a:pPr algn="l"/>
                      <a:endParaRPr lang="en-GB" sz="1400" b="0" baseline="0" dirty="0" smtClean="0">
                        <a:latin typeface="Comic Sans MS" panose="030F0702030302020204" pitchFamily="66" charset="0"/>
                      </a:endParaRPr>
                    </a:p>
                    <a:p>
                      <a:pPr algn="l"/>
                      <a:r>
                        <a:rPr lang="en-GB" sz="1400" b="0" baseline="0" dirty="0" smtClean="0">
                          <a:latin typeface="Comic Sans MS" panose="030F0702030302020204" pitchFamily="66" charset="0"/>
                        </a:rPr>
                        <a:t>The Winner Takes It All by ABBA</a:t>
                      </a:r>
                    </a:p>
                    <a:p>
                      <a:pPr algn="l"/>
                      <a:endParaRPr lang="en-GB" sz="1400" b="0" baseline="0" dirty="0" smtClean="0">
                        <a:latin typeface="Comic Sans MS" panose="030F0702030302020204" pitchFamily="66" charset="0"/>
                      </a:endParaRPr>
                    </a:p>
                    <a:p>
                      <a:pPr algn="l"/>
                      <a:r>
                        <a:rPr lang="en-GB" sz="1400" b="0" baseline="0" dirty="0" smtClean="0">
                          <a:latin typeface="Comic Sans MS" panose="030F0702030302020204" pitchFamily="66" charset="0"/>
                        </a:rPr>
                        <a:t>Waterloo by ABBA</a:t>
                      </a:r>
                    </a:p>
                    <a:p>
                      <a:pPr algn="l"/>
                      <a:endParaRPr lang="en-GB" sz="1400" b="0" baseline="0" dirty="0" smtClean="0">
                        <a:latin typeface="Comic Sans MS" panose="030F0702030302020204" pitchFamily="66" charset="0"/>
                      </a:endParaRPr>
                    </a:p>
                    <a:p>
                      <a:pPr algn="l"/>
                      <a:r>
                        <a:rPr lang="en-GB" sz="1400" b="0" baseline="0" dirty="0" smtClean="0">
                          <a:latin typeface="Comic Sans MS" panose="030F0702030302020204" pitchFamily="66" charset="0"/>
                        </a:rPr>
                        <a:t>Super Trouper by ABBA</a:t>
                      </a:r>
                    </a:p>
                    <a:p>
                      <a:pPr algn="l"/>
                      <a:endParaRPr lang="en-GB" sz="1400" b="0" baseline="0" dirty="0" smtClean="0">
                        <a:latin typeface="Comic Sans MS" panose="030F0702030302020204" pitchFamily="66" charset="0"/>
                      </a:endParaRPr>
                    </a:p>
                    <a:p>
                      <a:pPr algn="l"/>
                      <a:r>
                        <a:rPr lang="en-GB" sz="1400" b="0" baseline="0" dirty="0" smtClean="0">
                          <a:latin typeface="Comic Sans MS" panose="030F0702030302020204" pitchFamily="66" charset="0"/>
                        </a:rPr>
                        <a:t>Thank You For the Music by ABBA</a:t>
                      </a:r>
                    </a:p>
                    <a:p>
                      <a:pPr algn="l"/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8092" l="0" r="100000">
                        <a14:foregroundMark x1="19059" y1="72901" x2="19059" y2="7290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788718" y="5030663"/>
            <a:ext cx="2411035" cy="14863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000" b="98000" l="667" r="955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244307" y="4679024"/>
            <a:ext cx="1930053" cy="193005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833" b="97000" l="1500" r="97667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668995" y="4559976"/>
            <a:ext cx="2077963" cy="207796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9"/>
          <a:srcRect l="3201" t="6102" r="3360" b="11836"/>
          <a:stretch/>
        </p:blipFill>
        <p:spPr>
          <a:xfrm>
            <a:off x="317520" y="4617697"/>
            <a:ext cx="2164900" cy="1901289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0434823" y="5036175"/>
            <a:ext cx="15009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K</a:t>
            </a:r>
            <a:r>
              <a:rPr lang="en-US" dirty="0" smtClean="0">
                <a:latin typeface="Comic Sans MS"/>
                <a:cs typeface="Comic Sans MS"/>
              </a:rPr>
              <a:t>eyboard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783292" y="4755666"/>
            <a:ext cx="15009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/>
                <a:cs typeface="Comic Sans MS"/>
              </a:rPr>
              <a:t>D</a:t>
            </a:r>
            <a:r>
              <a:rPr lang="en-US" dirty="0" smtClean="0">
                <a:latin typeface="Comic Sans MS"/>
                <a:cs typeface="Comic Sans MS"/>
              </a:rPr>
              <a:t>rums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734594" y="4879206"/>
            <a:ext cx="15009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Comic Sans MS"/>
                <a:cs typeface="Comic Sans MS"/>
              </a:rPr>
              <a:t>Electric Guitar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41585" y="5060465"/>
            <a:ext cx="15009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Comic Sans MS"/>
                <a:cs typeface="Comic Sans MS"/>
              </a:rPr>
              <a:t>Bass Guitar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605740" y="189869"/>
            <a:ext cx="3915177" cy="1015663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Year 4</a:t>
            </a:r>
          </a:p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Music</a:t>
            </a:r>
          </a:p>
          <a:p>
            <a:pPr algn="ctr"/>
            <a:r>
              <a:rPr lang="en-GB" sz="2000" smtClean="0">
                <a:latin typeface="Comic Sans MS" panose="030F0702030302020204" pitchFamily="66" charset="0"/>
              </a:rPr>
              <a:t>Autumn </a:t>
            </a:r>
            <a:r>
              <a:rPr lang="en-GB" sz="2000" dirty="0" smtClean="0">
                <a:latin typeface="Comic Sans MS" panose="030F0702030302020204" pitchFamily="66" charset="0"/>
              </a:rPr>
              <a:t>Term </a:t>
            </a:r>
          </a:p>
        </p:txBody>
      </p:sp>
    </p:spTree>
    <p:extLst>
      <p:ext uri="{BB962C8B-B14F-4D97-AF65-F5344CB8AC3E}">
        <p14:creationId xmlns:p14="http://schemas.microsoft.com/office/powerpoint/2010/main" val="99753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9711" y="1497371"/>
            <a:ext cx="3420000" cy="234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Lesson 1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600" dirty="0" smtClean="0">
                <a:latin typeface="Comic Sans MS"/>
                <a:ea typeface="Calibri" panose="020F0502020204030204" pitchFamily="34" charset="0"/>
                <a:cs typeface="Comic Sans MS"/>
              </a:rPr>
              <a:t>Listen to Mamma Mia song and answer questions using correct musical language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Vocal</a:t>
            </a:r>
            <a:r>
              <a:rPr kumimoji="0" lang="en-US" altLang="en-US" sz="16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 warm up and learn to sing the song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600" baseline="0" dirty="0" smtClean="0">
                <a:latin typeface="Comic Sans MS"/>
                <a:ea typeface="Calibri" panose="020F0502020204030204" pitchFamily="34" charset="0"/>
                <a:cs typeface="Comic Sans MS"/>
              </a:rPr>
              <a:t>Perform</a:t>
            </a:r>
            <a:r>
              <a:rPr lang="en-US" altLang="en-US" sz="1600" dirty="0" smtClean="0">
                <a:latin typeface="Comic Sans MS"/>
                <a:ea typeface="Calibri" panose="020F0502020204030204" pitchFamily="34" charset="0"/>
                <a:cs typeface="Comic Sans MS"/>
              </a:rPr>
              <a:t> the song in groups</a:t>
            </a:r>
            <a:endParaRPr kumimoji="0" lang="en-US" altLang="en-US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4452363" y="1530467"/>
            <a:ext cx="3420000" cy="234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Lesson 2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600" dirty="0" smtClean="0">
                <a:latin typeface="Comic Sans MS"/>
                <a:cs typeface="Comic Sans MS"/>
              </a:rPr>
              <a:t>Listen to Dancing Queen song, compare melody to Mamma Mia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600" dirty="0" smtClean="0">
                <a:latin typeface="Comic Sans MS"/>
                <a:cs typeface="Comic Sans MS"/>
              </a:rPr>
              <a:t>Use instruments to play the song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600" dirty="0" smtClean="0">
                <a:latin typeface="Comic Sans MS"/>
                <a:cs typeface="Comic Sans MS"/>
              </a:rPr>
              <a:t>Perform song with singing and instruments </a:t>
            </a: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cs typeface="Comic Sans MS"/>
            </a:endParaRP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8270820" y="1532119"/>
            <a:ext cx="3420000" cy="234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Lesson 3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400" dirty="0">
              <a:latin typeface="Comic Sans MS"/>
              <a:cs typeface="Comic Sans MS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cs typeface="Comic Sans MS"/>
              </a:rPr>
              <a:t>Listen to Waterloo song, find pules and answer</a:t>
            </a:r>
            <a:r>
              <a:rPr kumimoji="0" lang="en-US" altLang="en-US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cs typeface="Comic Sans MS"/>
              </a:rPr>
              <a:t> questions about dynamics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cs typeface="Comic Sans MS"/>
              </a:rPr>
              <a:t>Sing, Play and copy back sections of the song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cs typeface="Comic Sans MS"/>
              </a:rPr>
              <a:t>Improvisation activities</a:t>
            </a: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611930" y="4115133"/>
            <a:ext cx="3420000" cy="234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Lesson </a:t>
            </a:r>
            <a:r>
              <a:rPr lang="en-US" altLang="en-US" b="1" dirty="0" smtClean="0">
                <a:latin typeface="Comic Sans MS"/>
                <a:ea typeface="Calibri" panose="020F0502020204030204" pitchFamily="34" charset="0"/>
                <a:cs typeface="Comic Sans MS"/>
              </a:rPr>
              <a:t>4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b="1" dirty="0"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600" dirty="0" smtClean="0">
                <a:latin typeface="Comic Sans MS"/>
                <a:ea typeface="Calibri" panose="020F0502020204030204" pitchFamily="34" charset="0"/>
                <a:cs typeface="Comic Sans MS"/>
              </a:rPr>
              <a:t>Revisit playing the song with instruments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600" dirty="0" smtClean="0">
                <a:latin typeface="Comic Sans MS"/>
                <a:ea typeface="Calibri" panose="020F0502020204030204" pitchFamily="34" charset="0"/>
                <a:cs typeface="Comic Sans MS"/>
              </a:rPr>
              <a:t>Learn composition for the song Perform new compositions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4442781" y="4110644"/>
            <a:ext cx="3420000" cy="234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Lesson 5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600" dirty="0">
              <a:latin typeface="Comic Sans MS"/>
              <a:cs typeface="Comic Sans MS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cs typeface="Comic Sans MS"/>
              </a:rPr>
              <a:t>Listen to Super Trouper song, discuss hook and riffs, compare to previous ABBA songs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600" dirty="0" smtClean="0">
                <a:latin typeface="Comic Sans MS"/>
                <a:cs typeface="Comic Sans MS"/>
              </a:rPr>
              <a:t>Continue to work on composition activity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cs typeface="Comic Sans MS"/>
              </a:rPr>
              <a:t> </a:t>
            </a: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8291740" y="4156268"/>
            <a:ext cx="3420000" cy="234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Lesson 6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b="1" dirty="0"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R="0" lvl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Listen to Thank You for the Music, </a:t>
            </a:r>
            <a:r>
              <a:rPr lang="en-US" altLang="en-US" sz="1600" dirty="0" smtClean="0">
                <a:latin typeface="Comic Sans MS"/>
                <a:ea typeface="Calibri" panose="020F0502020204030204" pitchFamily="34" charset="0"/>
                <a:cs typeface="Comic Sans MS"/>
              </a:rPr>
              <a:t>identify structure, hooks, riff and dynamics throughout song</a:t>
            </a:r>
          </a:p>
          <a:p>
            <a:pPr marR="0" lvl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Create improvisation</a:t>
            </a:r>
            <a:r>
              <a:rPr kumimoji="0" lang="en-US" altLang="en-US" sz="16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 with new song</a:t>
            </a:r>
            <a:endParaRPr kumimoji="0" lang="en-US" altLang="en-US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400" dirty="0"/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645342" y="203925"/>
            <a:ext cx="3420000" cy="10074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b="1" dirty="0">
              <a:latin typeface="Comic Sans MS"/>
              <a:ea typeface="Calibri" panose="020F0502020204030204" pitchFamily="34" charset="0"/>
              <a:cs typeface="Comic Sans M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 </a:t>
            </a:r>
            <a:r>
              <a:rPr kumimoji="0" lang="en-US" altLang="en-US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4.5 hours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 (45 minutes per lesson)</a:t>
            </a:r>
            <a:endParaRPr kumimoji="0" lang="en-US" altLang="en-US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1663446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266</Words>
  <Application>Microsoft Macintosh PowerPoint</Application>
  <PresentationFormat>Custom</PresentationFormat>
  <Paragraphs>68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Jenny Tierney</dc:creator>
  <cp:lastModifiedBy>Bethanie Westfield</cp:lastModifiedBy>
  <cp:revision>26</cp:revision>
  <dcterms:created xsi:type="dcterms:W3CDTF">2019-10-09T09:15:49Z</dcterms:created>
  <dcterms:modified xsi:type="dcterms:W3CDTF">2020-04-23T08:15:06Z</dcterms:modified>
</cp:coreProperties>
</file>