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12" y="-3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891023"/>
              </p:ext>
            </p:extLst>
          </p:nvPr>
        </p:nvGraphicFramePr>
        <p:xfrm>
          <a:off x="6089239" y="413666"/>
          <a:ext cx="5631316" cy="5543201"/>
        </p:xfrm>
        <a:graphic>
          <a:graphicData uri="http://schemas.openxmlformats.org/drawingml/2006/table">
            <a:tbl>
              <a:tblPr firstRow="1" bandRow="1"/>
              <a:tblGrid>
                <a:gridCol w="1911474"/>
                <a:gridCol w="3719842"/>
              </a:tblGrid>
              <a:tr h="8705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none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800" b="0" u="none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25479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Solo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Playing, singing or performing on your own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39210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Turntables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Used by DJ’s to create new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sound effects, mixes and other creative beats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04359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Synthesiser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An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e</a:t>
                      </a: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lectric instrument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that looks like a keyboard and has pre-recorded and created sounds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39210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Grime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Electronic dance music that emerged in London in early 2000s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685926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Lyrics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The words of a song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39210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Hip Hop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Music that developed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in 1970s but remains very popular today. It includes rapping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333951" y="116835"/>
            <a:ext cx="1080451" cy="1104283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560419"/>
              </p:ext>
            </p:extLst>
          </p:nvPr>
        </p:nvGraphicFramePr>
        <p:xfrm>
          <a:off x="309484" y="1442999"/>
          <a:ext cx="5218243" cy="4513867"/>
        </p:xfrm>
        <a:graphic>
          <a:graphicData uri="http://schemas.openxmlformats.org/drawingml/2006/table">
            <a:tbl>
              <a:tblPr firstRow="1" bandRow="1"/>
              <a:tblGrid>
                <a:gridCol w="1771262"/>
                <a:gridCol w="3446981"/>
              </a:tblGrid>
              <a:tr h="344570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Unit Title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Stop!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44570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Unit Theme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Writing lyrics linked to a theme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4457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Style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of Music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Grime and Mixed Styles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480157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Supporting Songs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err="1" smtClean="0">
                          <a:latin typeface="Comic Sans MS" panose="030F0702030302020204" pitchFamily="66" charset="0"/>
                        </a:rPr>
                        <a:t>Gotta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Be Me performed by Secret Agent 23 Skidoo (Hip Hop)</a:t>
                      </a:r>
                    </a:p>
                    <a:p>
                      <a:pPr algn="l"/>
                      <a:endParaRPr lang="en-GB" sz="1400" b="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r>
                        <a:rPr lang="en-GB" sz="1400" b="0" baseline="0" dirty="0" err="1" smtClean="0">
                          <a:latin typeface="Comic Sans MS" panose="030F0702030302020204" pitchFamily="66" charset="0"/>
                        </a:rPr>
                        <a:t>Radetzky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400" b="0" baseline="0" dirty="0" err="1" smtClean="0">
                          <a:latin typeface="Comic Sans MS" panose="030F0702030302020204" pitchFamily="66" charset="0"/>
                        </a:rPr>
                        <a:t>Marsch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by Strauss (Classical)</a:t>
                      </a:r>
                    </a:p>
                    <a:p>
                      <a:pPr algn="l"/>
                      <a:endParaRPr lang="en-GB" sz="1400" b="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Can’t Stop The Feeling! By Justin Timberlake (Pop)</a:t>
                      </a:r>
                    </a:p>
                    <a:p>
                      <a:pPr algn="l"/>
                      <a:endParaRPr lang="en-GB" sz="1400" b="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r>
                        <a:rPr lang="en-GB" sz="1400" b="0" baseline="0" dirty="0" err="1" smtClean="0">
                          <a:latin typeface="Comic Sans MS" panose="030F0702030302020204" pitchFamily="66" charset="0"/>
                        </a:rPr>
                        <a:t>Libertango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by Astor </a:t>
                      </a:r>
                      <a:r>
                        <a:rPr lang="en-GB" sz="1400" b="0" baseline="0" dirty="0" err="1" smtClean="0">
                          <a:latin typeface="Comic Sans MS" panose="030F0702030302020204" pitchFamily="66" charset="0"/>
                        </a:rPr>
                        <a:t>Piazzolla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(Tango)</a:t>
                      </a:r>
                    </a:p>
                    <a:p>
                      <a:pPr algn="l"/>
                      <a:endParaRPr lang="en-GB" sz="1400" b="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Mas </a:t>
                      </a:r>
                      <a:r>
                        <a:rPr lang="en-GB" sz="1400" b="0" baseline="0" dirty="0" err="1" smtClean="0">
                          <a:latin typeface="Comic Sans MS" panose="030F0702030302020204" pitchFamily="66" charset="0"/>
                        </a:rPr>
                        <a:t>Que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Nada performed by Sergio Mendes ft. Black Eyed Peas</a:t>
                      </a:r>
                    </a:p>
                    <a:p>
                      <a:pPr algn="l"/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05740" y="189869"/>
            <a:ext cx="3915177" cy="101566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Year 4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Music</a:t>
            </a:r>
          </a:p>
          <a:p>
            <a:pPr algn="ctr"/>
            <a:r>
              <a:rPr lang="en-GB" sz="2000" smtClean="0">
                <a:latin typeface="Comic Sans MS" panose="030F0702030302020204" pitchFamily="66" charset="0"/>
              </a:rPr>
              <a:t>Spring </a:t>
            </a:r>
            <a:r>
              <a:rPr lang="en-GB" sz="2000" dirty="0" smtClean="0">
                <a:latin typeface="Comic Sans MS" panose="030F0702030302020204" pitchFamily="66" charset="0"/>
              </a:rPr>
              <a:t>Term </a:t>
            </a:r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9711" y="1458294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Listen to ‘Stop!’ look at </a:t>
            </a:r>
            <a:r>
              <a:rPr kumimoji="0" lang="en-US" altLang="en-US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coloured</a:t>
            </a: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timeline which denotes the song sections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Vocal Warm Ups</a:t>
            </a:r>
            <a:endParaRPr kumimoji="0" lang="en-US" alt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Start to learn the sung and rapped chorus A and B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52363" y="1491390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Listen to </a:t>
            </a:r>
            <a:r>
              <a:rPr kumimoji="0" lang="en-US" altLang="en-US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Gotta</a:t>
            </a: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Be Me song. Answer questions usin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g </a:t>
            </a: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correct musical language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Continue to rap sections of the song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Start to compose own raps</a:t>
            </a:r>
            <a:endParaRPr kumimoji="0" lang="en-US" alt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70820" y="1453965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Listen to </a:t>
            </a:r>
            <a:r>
              <a:rPr lang="en-GB" sz="1600" dirty="0" err="1">
                <a:latin typeface="Comic Sans MS" panose="030F0702030302020204" pitchFamily="66" charset="0"/>
              </a:rPr>
              <a:t>Radetzky</a:t>
            </a:r>
            <a:r>
              <a:rPr lang="en-GB" sz="1600" dirty="0">
                <a:latin typeface="Comic Sans MS" panose="030F0702030302020204" pitchFamily="66" charset="0"/>
              </a:rPr>
              <a:t> </a:t>
            </a:r>
            <a:r>
              <a:rPr lang="en-GB" sz="1600" dirty="0" err="1" smtClean="0">
                <a:latin typeface="Comic Sans MS" panose="030F0702030302020204" pitchFamily="66" charset="0"/>
              </a:rPr>
              <a:t>Marsch</a:t>
            </a:r>
            <a:r>
              <a:rPr lang="en-GB" sz="1600" dirty="0" smtClean="0">
                <a:latin typeface="Comic Sans MS" panose="030F0702030302020204" pitchFamily="66" charset="0"/>
              </a:rPr>
              <a:t>. Compare to previous songs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latin typeface="Comic Sans MS" panose="030F0702030302020204" pitchFamily="66" charset="0"/>
              </a:rPr>
              <a:t>Vocal games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latin typeface="Comic Sans MS" panose="030F0702030302020204" pitchFamily="66" charset="0"/>
              </a:rPr>
              <a:t>Continue to compose own raps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latin typeface="Comic Sans MS"/>
              <a:cs typeface="Comic Sans MS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31469" y="4036979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</a:t>
            </a:r>
            <a:r>
              <a:rPr lang="en-US" altLang="en-US" b="1" dirty="0" smtClean="0">
                <a:latin typeface="Comic Sans MS"/>
                <a:ea typeface="Calibri" panose="020F0502020204030204" pitchFamily="34" charset="0"/>
                <a:cs typeface="Comic Sans MS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Listen to Can’t Stop </a:t>
            </a:r>
            <a:r>
              <a:rPr lang="en-US" altLang="en-US" sz="1600" dirty="0">
                <a:latin typeface="Comic Sans MS"/>
                <a:ea typeface="Calibri" panose="020F0502020204030204" pitchFamily="34" charset="0"/>
                <a:cs typeface="Comic Sans MS"/>
              </a:rPr>
              <a:t>T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he Feeling song. Discuss pop music influenced by soul, funk and disco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omic Sans MS"/>
                <a:cs typeface="Comic Sans MS"/>
              </a:rPr>
              <a:t>Perform some raps and share new ideas</a:t>
            </a:r>
            <a:endParaRPr lang="en-US" altLang="en-US" sz="1600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42781" y="4052029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5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latin typeface="Comic Sans MS"/>
                <a:cs typeface="Comic Sans MS"/>
              </a:rPr>
              <a:t>Listen to </a:t>
            </a:r>
            <a:r>
              <a:rPr lang="en-GB" sz="1600" dirty="0" err="1" smtClean="0">
                <a:latin typeface="Comic Sans MS" panose="030F0702030302020204" pitchFamily="66" charset="0"/>
              </a:rPr>
              <a:t>Libertango</a:t>
            </a:r>
            <a:r>
              <a:rPr lang="en-GB" sz="1600" dirty="0" smtClean="0">
                <a:latin typeface="Comic Sans MS" panose="030F0702030302020204" pitchFamily="66" charset="0"/>
              </a:rPr>
              <a:t> and answer questions about it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latin typeface="Comic Sans MS"/>
                <a:cs typeface="Comic Sans MS"/>
              </a:rPr>
              <a:t>Learn Stop! Whole song off by heart. Introduce new rap compositions into tune</a:t>
            </a:r>
            <a:endParaRPr lang="en-US" altLang="en-US" sz="1600" dirty="0">
              <a:latin typeface="Comic Sans MS"/>
              <a:cs typeface="Comic Sans M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91740" y="4058576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latin typeface="Comic Sans MS"/>
                <a:cs typeface="Comic Sans MS"/>
              </a:rPr>
              <a:t>Listen to </a:t>
            </a:r>
            <a:r>
              <a:rPr lang="en-GB" sz="1600" dirty="0">
                <a:latin typeface="Comic Sans MS" panose="030F0702030302020204" pitchFamily="66" charset="0"/>
              </a:rPr>
              <a:t>Mas </a:t>
            </a:r>
            <a:r>
              <a:rPr lang="en-GB" sz="1600" dirty="0" err="1">
                <a:latin typeface="Comic Sans MS" panose="030F0702030302020204" pitchFamily="66" charset="0"/>
              </a:rPr>
              <a:t>Que</a:t>
            </a:r>
            <a:r>
              <a:rPr lang="en-GB" sz="1600" dirty="0">
                <a:latin typeface="Comic Sans MS" panose="030F0702030302020204" pitchFamily="66" charset="0"/>
              </a:rPr>
              <a:t> </a:t>
            </a:r>
            <a:r>
              <a:rPr lang="en-GB" sz="1600" dirty="0" smtClean="0">
                <a:latin typeface="Comic Sans MS" panose="030F0702030302020204" pitchFamily="66" charset="0"/>
              </a:rPr>
              <a:t>Nada and discuss Hip hop fusion and turntables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600" dirty="0" smtClean="0">
                <a:latin typeface="Comic Sans MS" panose="030F0702030302020204" pitchFamily="66" charset="0"/>
                <a:cs typeface="Comic Sans MS"/>
              </a:rPr>
              <a:t>Reflect on learning and vocabulary from the unit</a:t>
            </a:r>
            <a:endParaRPr lang="en-US" altLang="en-US" sz="1600" dirty="0">
              <a:latin typeface="Comic Sans MS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5342" y="203925"/>
            <a:ext cx="3420000" cy="10074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kumimoji="0" lang="en-US" alt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4.5 hours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(45 minutes per lesson)</a:t>
            </a:r>
            <a:endParaRPr kumimoji="0" lang="en-US" alt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312</Words>
  <Application>Microsoft Macintosh PowerPoint</Application>
  <PresentationFormat>Custom</PresentationFormat>
  <Paragraphs>62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31</cp:revision>
  <dcterms:created xsi:type="dcterms:W3CDTF">2019-10-09T09:15:49Z</dcterms:created>
  <dcterms:modified xsi:type="dcterms:W3CDTF">2020-04-23T08:15:36Z</dcterms:modified>
</cp:coreProperties>
</file>