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102" autoAdjust="0"/>
    <p:restoredTop sz="94660"/>
  </p:normalViewPr>
  <p:slideViewPr>
    <p:cSldViewPr snapToGrid="0">
      <p:cViewPr varScale="1">
        <p:scale>
          <a:sx n="93" d="100"/>
          <a:sy n="93" d="100"/>
        </p:scale>
        <p:origin x="96" y="4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204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516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270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945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150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092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29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0824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967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139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843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921F9-31EC-4E26-8B7E-93DA946311F2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026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06917" y="204810"/>
            <a:ext cx="3915177" cy="707886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Year 3</a:t>
            </a:r>
          </a:p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Dance (Unit 1) </a:t>
            </a:r>
            <a:endParaRPr lang="en-GB" sz="2000" dirty="0" smtClean="0">
              <a:latin typeface="Comic Sans MS" panose="030F0702030302020204" pitchFamily="66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0815144"/>
              </p:ext>
            </p:extLst>
          </p:nvPr>
        </p:nvGraphicFramePr>
        <p:xfrm>
          <a:off x="305460" y="1141446"/>
          <a:ext cx="5631316" cy="4737852"/>
        </p:xfrm>
        <a:graphic>
          <a:graphicData uri="http://schemas.openxmlformats.org/drawingml/2006/table">
            <a:tbl>
              <a:tblPr firstRow="1" bandRow="1"/>
              <a:tblGrid>
                <a:gridCol w="1911474"/>
                <a:gridCol w="3719842"/>
              </a:tblGrid>
              <a:tr h="348732"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b="0" u="sng" dirty="0" smtClean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Key Vocabulary</a:t>
                      </a:r>
                      <a:endParaRPr lang="en-GB" sz="1600" b="0" u="sng" dirty="0">
                        <a:solidFill>
                          <a:schemeClr val="bg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157821"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 smtClean="0">
                          <a:latin typeface="Comic Sans MS" panose="030F0702030302020204" pitchFamily="66" charset="0"/>
                        </a:rPr>
                        <a:t>twist</a:t>
                      </a:r>
                      <a:endParaRPr lang="en-GB" sz="1600" b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Comic Sans MS" panose="030F0702030302020204" pitchFamily="66" charset="0"/>
                        </a:rPr>
                        <a:t>To form into</a:t>
                      </a:r>
                      <a:r>
                        <a:rPr lang="en-GB" sz="1600" baseline="0" dirty="0" smtClean="0">
                          <a:latin typeface="Comic Sans MS" panose="030F0702030302020204" pitchFamily="66" charset="0"/>
                        </a:rPr>
                        <a:t> a bent, curved or distorted shape</a:t>
                      </a:r>
                      <a:endParaRPr lang="en-GB" sz="16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1881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latin typeface="Comic Sans MS" panose="030F0702030302020204" pitchFamily="66" charset="0"/>
                        </a:rPr>
                        <a:t>turn</a:t>
                      </a:r>
                      <a:endParaRPr lang="en-GB" sz="1600" dirty="0" smtClean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Comic Sans MS" panose="030F0702030302020204" pitchFamily="66" charset="0"/>
                        </a:rPr>
                        <a:t>To move in a circular</a:t>
                      </a:r>
                      <a:r>
                        <a:rPr lang="en-GB" sz="1600" baseline="0" dirty="0" smtClean="0">
                          <a:latin typeface="Comic Sans MS" panose="030F0702030302020204" pitchFamily="66" charset="0"/>
                        </a:rPr>
                        <a:t> motion wholly or partly around an axis or point</a:t>
                      </a:r>
                      <a:endParaRPr lang="en-GB" sz="16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Comic Sans MS" panose="030F0702030302020204" pitchFamily="66" charset="0"/>
                        </a:rPr>
                        <a:t>step</a:t>
                      </a:r>
                      <a:endParaRPr lang="en-GB" sz="16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Comic Sans MS" panose="030F0702030302020204" pitchFamily="66" charset="0"/>
                        </a:rPr>
                        <a:t>A part in the dance</a:t>
                      </a:r>
                      <a:r>
                        <a:rPr lang="en-GB" sz="1600" baseline="0" dirty="0" smtClean="0">
                          <a:latin typeface="Comic Sans MS" panose="030F0702030302020204" pitchFamily="66" charset="0"/>
                        </a:rPr>
                        <a:t> sequence</a:t>
                      </a:r>
                      <a:endParaRPr lang="en-GB" sz="16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229767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Comic Sans MS" panose="030F0702030302020204" pitchFamily="66" charset="0"/>
                        </a:rPr>
                        <a:t>rhythm</a:t>
                      </a:r>
                      <a:endParaRPr lang="en-GB" sz="16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Comic Sans MS" panose="030F0702030302020204" pitchFamily="66" charset="0"/>
                        </a:rPr>
                        <a:t>A strong, regular and repeated pattern of</a:t>
                      </a:r>
                      <a:r>
                        <a:rPr lang="en-GB" sz="1600" baseline="0" dirty="0" smtClean="0">
                          <a:latin typeface="Comic Sans MS" panose="030F0702030302020204" pitchFamily="66" charset="0"/>
                        </a:rPr>
                        <a:t> sound</a:t>
                      </a:r>
                      <a:endParaRPr lang="en-GB" sz="16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282677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Comic Sans MS" panose="030F0702030302020204" pitchFamily="66" charset="0"/>
                        </a:rPr>
                        <a:t>facial expression</a:t>
                      </a:r>
                      <a:endParaRPr lang="en-GB" sz="16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Comic Sans MS" panose="030F0702030302020204" pitchFamily="66" charset="0"/>
                        </a:rPr>
                        <a:t>To convey</a:t>
                      </a:r>
                      <a:r>
                        <a:rPr lang="en-GB" sz="1600" baseline="0" dirty="0" smtClean="0">
                          <a:latin typeface="Comic Sans MS" panose="030F0702030302020204" pitchFamily="66" charset="0"/>
                        </a:rPr>
                        <a:t> different types of emotions without talking</a:t>
                      </a:r>
                      <a:endParaRPr lang="en-GB" sz="16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145151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Comic Sans MS" panose="030F0702030302020204" pitchFamily="66" charset="0"/>
                        </a:rPr>
                        <a:t>music</a:t>
                      </a:r>
                      <a:endParaRPr lang="en-GB" sz="16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Comic Sans MS" panose="030F0702030302020204" pitchFamily="66" charset="0"/>
                        </a:rPr>
                        <a:t>Instrumental</a:t>
                      </a:r>
                      <a:r>
                        <a:rPr lang="en-GB" sz="1600" baseline="0" dirty="0" smtClean="0">
                          <a:latin typeface="Comic Sans MS" panose="030F0702030302020204" pitchFamily="66" charset="0"/>
                        </a:rPr>
                        <a:t> sounds to convey harmony, expression and emotion</a:t>
                      </a:r>
                      <a:endParaRPr lang="en-GB" sz="16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145151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Comic Sans MS" panose="030F0702030302020204" pitchFamily="66" charset="0"/>
                        </a:rPr>
                        <a:t>rehearse</a:t>
                      </a:r>
                      <a:endParaRPr lang="en-GB" sz="16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Comic Sans MS" panose="030F0702030302020204" pitchFamily="66" charset="0"/>
                        </a:rPr>
                        <a:t>To practice</a:t>
                      </a:r>
                      <a:r>
                        <a:rPr lang="en-GB" sz="1600" baseline="0" dirty="0" smtClean="0">
                          <a:latin typeface="Comic Sans MS" panose="030F0702030302020204" pitchFamily="66" charset="0"/>
                        </a:rPr>
                        <a:t> a dance routine before a public performance </a:t>
                      </a:r>
                      <a:endParaRPr lang="en-GB" sz="16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145151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Comic Sans MS" panose="030F0702030302020204" pitchFamily="66" charset="0"/>
                        </a:rPr>
                        <a:t>improvisation </a:t>
                      </a:r>
                      <a:endParaRPr lang="en-GB" sz="160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Comic Sans MS" panose="030F0702030302020204" pitchFamily="66" charset="0"/>
                        </a:rPr>
                        <a:t>A dance created spontaneously</a:t>
                      </a:r>
                      <a:r>
                        <a:rPr lang="en-GB" sz="1600" baseline="0" dirty="0" smtClean="0">
                          <a:latin typeface="Comic Sans MS" panose="030F0702030302020204" pitchFamily="66" charset="0"/>
                        </a:rPr>
                        <a:t> or without any preparation </a:t>
                      </a:r>
                      <a:endParaRPr lang="en-GB" sz="16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92" t="29376" r="26024" b="23044"/>
          <a:stretch/>
        </p:blipFill>
        <p:spPr>
          <a:xfrm>
            <a:off x="103029" y="102405"/>
            <a:ext cx="862885" cy="88191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309813" y="240481"/>
            <a:ext cx="5468229" cy="2369880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Unit focus: </a:t>
            </a:r>
          </a:p>
          <a:p>
            <a:endParaRPr lang="en-GB" sz="2000" dirty="0" smtClean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Practise different sections of a dance aiming to put together a </a:t>
            </a:r>
            <a:r>
              <a:rPr lang="en-GB" dirty="0" smtClean="0">
                <a:latin typeface="Comic Sans MS" panose="030F0702030302020204" pitchFamily="66" charset="0"/>
              </a:rPr>
              <a:t>performance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Perform using facial </a:t>
            </a:r>
            <a:r>
              <a:rPr lang="en-GB" dirty="0" smtClean="0">
                <a:latin typeface="Comic Sans MS" panose="030F0702030302020204" pitchFamily="66" charset="0"/>
              </a:rPr>
              <a:t>expressions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Perform with a prop</a:t>
            </a:r>
            <a:endParaRPr lang="en-GB" dirty="0" smtClean="0">
              <a:latin typeface="Comic Sans MS" panose="030F0702030302020204" pitchFamily="66" charset="0"/>
            </a:endParaRPr>
          </a:p>
        </p:txBody>
      </p:sp>
      <p:pic>
        <p:nvPicPr>
          <p:cNvPr id="1026" name="Picture 2" descr="Image result for facial expressi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3242" y="3368949"/>
            <a:ext cx="2895849" cy="3489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7904031" y="2999617"/>
            <a:ext cx="22797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660066"/>
                </a:solidFill>
                <a:latin typeface="Comic Sans MS"/>
                <a:cs typeface="Comic Sans MS"/>
              </a:rPr>
              <a:t>Facial expressions  </a:t>
            </a:r>
            <a:endParaRPr lang="en-US" dirty="0">
              <a:solidFill>
                <a:srgbClr val="660066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9975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974351" y="1096912"/>
            <a:ext cx="3329251" cy="1250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1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dirty="0" smtClean="0">
                <a:latin typeface="Comic Sans MS"/>
                <a:ea typeface="Calibri" panose="020F0502020204030204" pitchFamily="34" charset="0"/>
                <a:cs typeface="Comic Sans MS"/>
              </a:rPr>
              <a:t>Can I </a:t>
            </a:r>
            <a:r>
              <a:rPr lang="en-US" altLang="en-US" sz="1400" dirty="0" smtClean="0">
                <a:latin typeface="Comic Sans MS"/>
                <a:ea typeface="Calibri" panose="020F0502020204030204" pitchFamily="34" charset="0"/>
                <a:cs typeface="Comic Sans MS"/>
              </a:rPr>
              <a:t>select and apply actions to a dance phrase?</a:t>
            </a:r>
            <a:endParaRPr kumimoji="0" lang="en-US" altLang="en-US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4495164" y="1103923"/>
            <a:ext cx="3618963" cy="12434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2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400" dirty="0" smtClean="0">
                <a:latin typeface="Comic Sans MS"/>
                <a:cs typeface="Comic Sans MS"/>
              </a:rPr>
              <a:t>Can I </a:t>
            </a:r>
            <a:r>
              <a:rPr lang="en-US" altLang="en-US" sz="1400" dirty="0" smtClean="0">
                <a:latin typeface="Comic Sans MS"/>
                <a:cs typeface="Comic Sans MS"/>
              </a:rPr>
              <a:t>perform as two contrasting characters?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cs typeface="Comic Sans MS"/>
            </a:endParaRP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8235048" y="1103923"/>
            <a:ext cx="3315933" cy="12434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3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Can 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I develop</a:t>
            </a:r>
            <a:r>
              <a:rPr kumimoji="0" lang="en-US" alt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 movements using improvisation?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cs typeface="Comic Sans MS"/>
            </a:endParaRPr>
          </a:p>
        </p:txBody>
      </p:sp>
      <p:sp>
        <p:nvSpPr>
          <p:cNvPr id="8" name="Rectangle 19"/>
          <p:cNvSpPr>
            <a:spLocks noChangeArrowheads="1"/>
          </p:cNvSpPr>
          <p:nvPr/>
        </p:nvSpPr>
        <p:spPr bwMode="auto">
          <a:xfrm>
            <a:off x="961035" y="278857"/>
            <a:ext cx="3342567" cy="686722"/>
          </a:xfrm>
          <a:prstGeom prst="rect">
            <a:avLst/>
          </a:prstGeom>
          <a:solidFill>
            <a:srgbClr val="FFFFFF"/>
          </a:solidFill>
          <a:ln w="12700">
            <a:solidFill>
              <a:srgbClr val="5B9BD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b="1" u="sng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6 </a:t>
            </a:r>
            <a:r>
              <a:rPr kumimoji="0" lang="en-US" altLang="en-US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hours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 Box 22"/>
          <p:cNvSpPr txBox="1">
            <a:spLocks noChangeArrowheads="1"/>
          </p:cNvSpPr>
          <p:nvPr/>
        </p:nvSpPr>
        <p:spPr bwMode="auto">
          <a:xfrm>
            <a:off x="6408232" y="4222702"/>
            <a:ext cx="5546458" cy="2066404"/>
          </a:xfrm>
          <a:prstGeom prst="rect">
            <a:avLst/>
          </a:prstGeom>
          <a:solidFill>
            <a:srgbClr val="FFFFFF"/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z="1600" dirty="0" smtClean="0">
                <a:latin typeface="Comic Sans MS"/>
                <a:cs typeface="Comic Sans MS"/>
              </a:rPr>
              <a:t>Cross curricular links:</a:t>
            </a:r>
          </a:p>
          <a:p>
            <a:pPr lvl="0"/>
            <a:endParaRPr lang="en-GB" sz="1600" dirty="0">
              <a:latin typeface="Comic Sans MS"/>
              <a:cs typeface="Comic Sans MS"/>
            </a:endParaRPr>
          </a:p>
          <a:p>
            <a:pPr lvl="0"/>
            <a:r>
              <a:rPr lang="en-GB" sz="1600" b="1" dirty="0">
                <a:latin typeface="Comic Sans MS"/>
                <a:cs typeface="Comic Sans MS"/>
              </a:rPr>
              <a:t>English</a:t>
            </a:r>
            <a:r>
              <a:rPr lang="en-GB" sz="1600" b="1" dirty="0" smtClean="0">
                <a:latin typeface="Comic Sans MS"/>
                <a:cs typeface="Comic Sans MS"/>
              </a:rPr>
              <a:t>: </a:t>
            </a:r>
            <a:r>
              <a:rPr lang="en-GB" sz="1600" dirty="0" smtClean="0">
                <a:latin typeface="Comic Sans MS"/>
                <a:cs typeface="Comic Sans MS"/>
              </a:rPr>
              <a:t>Describe </a:t>
            </a:r>
            <a:r>
              <a:rPr lang="en-GB" sz="1600" dirty="0">
                <a:latin typeface="Comic Sans MS"/>
                <a:cs typeface="Comic Sans MS"/>
              </a:rPr>
              <a:t>the different features used in the final performance (i.e. facial expressions)</a:t>
            </a:r>
            <a:endParaRPr lang="en-GB" sz="1600" dirty="0" smtClean="0">
              <a:latin typeface="Comic Sans MS"/>
              <a:cs typeface="Comic Sans MS"/>
            </a:endParaRPr>
          </a:p>
          <a:p>
            <a:pPr lvl="0"/>
            <a:endParaRPr lang="en-GB" sz="1600" dirty="0" smtClean="0">
              <a:latin typeface="Comic Sans MS"/>
              <a:cs typeface="Comic Sans MS"/>
            </a:endParaRPr>
          </a:p>
          <a:p>
            <a:pPr lvl="0"/>
            <a:r>
              <a:rPr lang="en-GB" sz="1600" b="1" dirty="0" smtClean="0">
                <a:latin typeface="Comic Sans MS"/>
                <a:cs typeface="Comic Sans MS"/>
              </a:rPr>
              <a:t>Maths: </a:t>
            </a:r>
            <a:r>
              <a:rPr lang="en-GB" sz="1600" dirty="0">
                <a:latin typeface="Comic Sans MS"/>
                <a:cs typeface="Comic Sans MS"/>
              </a:rPr>
              <a:t>Count to music to ensure dancing at appropriate times.</a:t>
            </a:r>
            <a:endParaRPr lang="en-GB" sz="1600" dirty="0" smtClean="0">
              <a:latin typeface="Comic Sans MS"/>
              <a:cs typeface="Comic Sans MS"/>
            </a:endParaRP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974351" y="2467270"/>
            <a:ext cx="3329251" cy="1250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</a:t>
            </a:r>
            <a:r>
              <a:rPr lang="en-US" alt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Can</a:t>
            </a:r>
            <a:r>
              <a:rPr kumimoji="0" lang="en-US" altLang="en-US" sz="1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 I </a:t>
            </a:r>
            <a:r>
              <a:rPr kumimoji="0" lang="en-US" altLang="en-US" sz="1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ea typeface="Calibri" panose="020F0502020204030204" pitchFamily="34" charset="0"/>
                <a:cs typeface="Comic Sans MS"/>
              </a:rPr>
              <a:t>use a prop</a:t>
            </a:r>
            <a:r>
              <a:rPr lang="en-US" altLang="en-US" sz="1400" dirty="0" smtClean="0">
                <a:latin typeface="Comic Sans MS"/>
                <a:ea typeface="Calibri" panose="020F0502020204030204" pitchFamily="34" charset="0"/>
                <a:cs typeface="Comic Sans MS"/>
              </a:rPr>
              <a:t>?</a:t>
            </a:r>
            <a:endParaRPr kumimoji="0" lang="en-US" altLang="en-US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ea typeface="Calibri" panose="020F0502020204030204" pitchFamily="34" charset="0"/>
              <a:cs typeface="Comic Sans MS"/>
            </a:endParaRP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4495164" y="2474281"/>
            <a:ext cx="3618963" cy="12434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5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Can I 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use facial expression in my performance</a:t>
            </a:r>
            <a:r>
              <a:rPr kumimoji="0" lang="en-US" alt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?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cs typeface="Comic Sans MS"/>
            </a:endParaRP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8235048" y="2474281"/>
            <a:ext cx="3315933" cy="12434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6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Can </a:t>
            </a:r>
            <a:r>
              <a:rPr lang="en-US" altLang="en-US" sz="1400" dirty="0" smtClean="0">
                <a:latin typeface="Comic Sans MS"/>
                <a:cs typeface="Comic Sans MS"/>
              </a:rPr>
              <a:t>I become a director and make decisions about how to improve a performance</a:t>
            </a:r>
            <a:r>
              <a:rPr kumimoji="0" lang="en-US" alt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/>
                <a:cs typeface="Comic Sans MS"/>
              </a:rPr>
              <a:t>?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166344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</TotalTime>
  <Words>220</Words>
  <Application>Microsoft Office PowerPoint</Application>
  <PresentationFormat>Widescreen</PresentationFormat>
  <Paragraphs>51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Comic Sans MS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Jenny Tierney</dc:creator>
  <cp:lastModifiedBy>Isabelle Carrigan</cp:lastModifiedBy>
  <cp:revision>42</cp:revision>
  <dcterms:created xsi:type="dcterms:W3CDTF">2019-10-09T09:15:49Z</dcterms:created>
  <dcterms:modified xsi:type="dcterms:W3CDTF">2020-03-26T09:54:15Z</dcterms:modified>
</cp:coreProperties>
</file>