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102" autoAdjust="0"/>
    <p:restoredTop sz="94660"/>
  </p:normalViewPr>
  <p:slideViewPr>
    <p:cSldViewPr snapToGrid="0">
      <p:cViewPr>
        <p:scale>
          <a:sx n="108" d="100"/>
          <a:sy n="108" d="100"/>
        </p:scale>
        <p:origin x="-1216" y="-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17/02/20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20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17/02/20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16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17/02/20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270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17/02/20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945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17/02/20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15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17/02/20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09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17/02/20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29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17/02/20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82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17/02/20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967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17/02/20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139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17/02/20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84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921F9-31EC-4E26-8B7E-93DA946311F2}" type="datetimeFigureOut">
              <a:rPr lang="en-GB" smtClean="0"/>
              <a:t>17/02/20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026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06917" y="204810"/>
            <a:ext cx="3915177" cy="70788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Year 3</a:t>
            </a:r>
          </a:p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Netball</a:t>
            </a:r>
            <a:r>
              <a:rPr lang="en-GB" sz="2000" dirty="0" smtClean="0">
                <a:latin typeface="Comic Sans MS" panose="030F0702030302020204" pitchFamily="66" charset="0"/>
              </a:rPr>
              <a:t> </a:t>
            </a:r>
            <a:endParaRPr lang="en-GB" sz="2000" dirty="0" smtClean="0">
              <a:latin typeface="Comic Sans MS" panose="030F0702030302020204" pitchFamily="66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8960374"/>
              </p:ext>
            </p:extLst>
          </p:nvPr>
        </p:nvGraphicFramePr>
        <p:xfrm>
          <a:off x="305460" y="1141446"/>
          <a:ext cx="5631316" cy="3474719"/>
        </p:xfrm>
        <a:graphic>
          <a:graphicData uri="http://schemas.openxmlformats.org/drawingml/2006/table">
            <a:tbl>
              <a:tblPr firstRow="1" bandRow="1"/>
              <a:tblGrid>
                <a:gridCol w="1911474"/>
                <a:gridCol w="3719842"/>
              </a:tblGrid>
              <a:tr h="348732"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b="0" u="sng" dirty="0" smtClean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Key Vocabulary</a:t>
                      </a:r>
                      <a:endParaRPr lang="en-GB" sz="1800" b="0" u="sng" dirty="0">
                        <a:solidFill>
                          <a:schemeClr val="bg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1578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pass</a:t>
                      </a:r>
                    </a:p>
                    <a:p>
                      <a:pPr algn="l"/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a way of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getting the ball from one player to another player 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1881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marking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used to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prevent the opposing team from gaining possession of the ball by closely monitoring each player</a:t>
                      </a: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dodge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a way of moving quickly to avoid another player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2297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defend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players defend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their players to keep possession of the ball. 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2826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possession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having control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of the ball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1451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intercept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</a:t>
                      </a:r>
                      <a:endParaRPr lang="en-GB" sz="1400" b="0" dirty="0" smtClean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to take possession of the ball during an attempted pass by the opposing team 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92" t="29376" r="26024" b="23044"/>
          <a:stretch/>
        </p:blipFill>
        <p:spPr>
          <a:xfrm>
            <a:off x="103029" y="102405"/>
            <a:ext cx="862885" cy="88191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392132" y="475646"/>
            <a:ext cx="5468229" cy="3231654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Unit focus: </a:t>
            </a:r>
            <a:endParaRPr lang="en-GB" sz="2000" dirty="0" smtClean="0">
              <a:latin typeface="Comic Sans MS" panose="030F0702030302020204" pitchFamily="66" charset="0"/>
            </a:endParaRPr>
          </a:p>
          <a:p>
            <a:endParaRPr lang="en-GB" sz="2000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Comic Sans MS" panose="030F0702030302020204" pitchFamily="66" charset="0"/>
              </a:rPr>
              <a:t>To be able to perform basic netball skills such as passing and catching using recognised throws</a:t>
            </a:r>
          </a:p>
          <a:p>
            <a:endParaRPr lang="en-GB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Comic Sans MS" panose="030F0702030302020204" pitchFamily="66" charset="0"/>
              </a:rPr>
              <a:t>To use space efficiently to build attacking play</a:t>
            </a:r>
          </a:p>
          <a:p>
            <a:endParaRPr lang="en-GB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Comic Sans MS" panose="030F0702030302020204" pitchFamily="66" charset="0"/>
              </a:rPr>
              <a:t>To implement the basic rules of netball</a:t>
            </a:r>
            <a:endParaRPr lang="en-GB" dirty="0" smtClean="0">
              <a:latin typeface="Comic Sans MS" panose="030F0702030302020204" pitchFamily="66" charset="0"/>
            </a:endParaRPr>
          </a:p>
          <a:p>
            <a:pPr algn="ctr"/>
            <a:endParaRPr lang="en-GB" sz="2000" dirty="0" smtClean="0">
              <a:latin typeface="Comic Sans MS" panose="030F0702030302020204" pitchFamily="66" charset="0"/>
            </a:endParaRPr>
          </a:p>
        </p:txBody>
      </p:sp>
      <p:pic>
        <p:nvPicPr>
          <p:cNvPr id="3" name="Picture 2" descr="Screenshot 2020-02-17 at 13.30.2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8842" y="4766818"/>
            <a:ext cx="2645318" cy="1570879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7" name="Picture 6" descr="Screenshot 2020-02-17 at 13.30.46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567" y="4786367"/>
            <a:ext cx="2516630" cy="1539780"/>
          </a:xfrm>
          <a:prstGeom prst="rect">
            <a:avLst/>
          </a:prstGeom>
          <a:ln>
            <a:solidFill>
              <a:schemeClr val="accent6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9817604" y="6099447"/>
            <a:ext cx="21883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Comic Sans MS"/>
                <a:cs typeface="Comic Sans MS"/>
              </a:rPr>
              <a:t>bounce pass</a:t>
            </a:r>
            <a:endParaRPr lang="en-US" sz="28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0685" y="6240714"/>
            <a:ext cx="1981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6"/>
                </a:solidFill>
                <a:latin typeface="Comic Sans MS"/>
                <a:cs typeface="Comic Sans MS"/>
              </a:rPr>
              <a:t>chest pass</a:t>
            </a:r>
            <a:endParaRPr lang="en-US" sz="2800" dirty="0">
              <a:solidFill>
                <a:schemeClr val="accent6"/>
              </a:solidFill>
              <a:latin typeface="Comic Sans MS"/>
              <a:cs typeface="Comic Sans MS"/>
            </a:endParaRPr>
          </a:p>
        </p:txBody>
      </p:sp>
      <p:pic>
        <p:nvPicPr>
          <p:cNvPr id="10" name="Picture 9" descr="Screenshot 2020-02-17 at 13.33.51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9725" y="4017941"/>
            <a:ext cx="1721951" cy="2166900"/>
          </a:xfrm>
          <a:prstGeom prst="rect">
            <a:avLst/>
          </a:prstGeom>
          <a:ln>
            <a:solidFill>
              <a:schemeClr val="accent2"/>
            </a:solidFill>
          </a:ln>
        </p:spPr>
      </p:pic>
      <p:sp>
        <p:nvSpPr>
          <p:cNvPr id="11" name="TextBox 10"/>
          <p:cNvSpPr txBox="1"/>
          <p:nvPr/>
        </p:nvSpPr>
        <p:spPr>
          <a:xfrm>
            <a:off x="3651909" y="6240714"/>
            <a:ext cx="25277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2"/>
                </a:solidFill>
                <a:latin typeface="Comic Sans MS"/>
                <a:cs typeface="Comic Sans MS"/>
              </a:rPr>
              <a:t>shoulder pass</a:t>
            </a:r>
            <a:endParaRPr lang="en-US" sz="2800" dirty="0">
              <a:solidFill>
                <a:schemeClr val="accent2"/>
              </a:solidFill>
              <a:latin typeface="Comic Sans MS"/>
              <a:cs typeface="Comic Sans MS"/>
            </a:endParaRPr>
          </a:p>
        </p:txBody>
      </p:sp>
      <p:pic>
        <p:nvPicPr>
          <p:cNvPr id="12" name="Picture 11" descr="Screenshot 2020-02-17 at 13.34.36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6437" y="3989879"/>
            <a:ext cx="1447613" cy="2130612"/>
          </a:xfrm>
          <a:prstGeom prst="rect">
            <a:avLst/>
          </a:prstGeom>
          <a:ln>
            <a:solidFill>
              <a:srgbClr val="660066"/>
            </a:solidFill>
          </a:ln>
        </p:spPr>
      </p:pic>
      <p:sp>
        <p:nvSpPr>
          <p:cNvPr id="13" name="TextBox 12"/>
          <p:cNvSpPr txBox="1"/>
          <p:nvPr/>
        </p:nvSpPr>
        <p:spPr>
          <a:xfrm>
            <a:off x="6729882" y="6134848"/>
            <a:ext cx="28070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660066"/>
                </a:solidFill>
                <a:latin typeface="Comic Sans MS"/>
                <a:cs typeface="Comic Sans MS"/>
              </a:rPr>
              <a:t>o</a:t>
            </a:r>
            <a:r>
              <a:rPr lang="en-US" sz="2800" dirty="0" smtClean="0">
                <a:solidFill>
                  <a:srgbClr val="660066"/>
                </a:solidFill>
                <a:latin typeface="Comic Sans MS"/>
                <a:cs typeface="Comic Sans MS"/>
              </a:rPr>
              <a:t>verhead throw</a:t>
            </a:r>
            <a:endParaRPr lang="en-US" sz="2800" dirty="0">
              <a:solidFill>
                <a:srgbClr val="660066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99753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974351" y="1096912"/>
            <a:ext cx="3329251" cy="1250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dirty="0" smtClean="0">
                <a:latin typeface="Comic Sans MS"/>
                <a:ea typeface="Calibri" panose="020F0502020204030204" pitchFamily="34" charset="0"/>
                <a:cs typeface="Comic Sans MS"/>
              </a:rPr>
              <a:t>Can </a:t>
            </a:r>
            <a:r>
              <a:rPr lang="en-US" altLang="en-US" sz="1400" dirty="0" smtClean="0">
                <a:latin typeface="Comic Sans MS"/>
                <a:ea typeface="Calibri" panose="020F0502020204030204" pitchFamily="34" charset="0"/>
                <a:cs typeface="Comic Sans MS"/>
              </a:rPr>
              <a:t>I use the chest pass?</a:t>
            </a:r>
            <a:endParaRPr kumimoji="0" lang="en-US" alt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4495164" y="1103923"/>
            <a:ext cx="3618963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dirty="0" smtClean="0">
                <a:latin typeface="Comic Sans MS"/>
                <a:cs typeface="Comic Sans MS"/>
              </a:rPr>
              <a:t>Can </a:t>
            </a:r>
            <a:r>
              <a:rPr lang="en-US" altLang="en-US" sz="1400" dirty="0" smtClean="0">
                <a:latin typeface="Comic Sans MS"/>
                <a:cs typeface="Comic Sans MS"/>
              </a:rPr>
              <a:t>I use dodging skills to trick my opponent?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cs typeface="Comic Sans MS"/>
            </a:endParaRP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8235048" y="1103923"/>
            <a:ext cx="3315933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3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Can I create and understand</a:t>
            </a:r>
            <a:r>
              <a:rPr kumimoji="0" lang="en-US" alt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 the importance of space?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cs typeface="Comic Sans MS"/>
            </a:endParaRPr>
          </a:p>
        </p:txBody>
      </p:sp>
      <p:sp>
        <p:nvSpPr>
          <p:cNvPr id="8" name="Rectangle 19"/>
          <p:cNvSpPr>
            <a:spLocks noChangeArrowheads="1"/>
          </p:cNvSpPr>
          <p:nvPr/>
        </p:nvSpPr>
        <p:spPr bwMode="auto">
          <a:xfrm>
            <a:off x="961035" y="278857"/>
            <a:ext cx="3342567" cy="686722"/>
          </a:xfrm>
          <a:prstGeom prst="rect">
            <a:avLst/>
          </a:prstGeom>
          <a:solidFill>
            <a:srgbClr val="FFFFFF"/>
          </a:solidFill>
          <a:ln w="12700">
            <a:solidFill>
              <a:srgbClr val="5B9BD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b="1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 </a:t>
            </a:r>
            <a:r>
              <a:rPr kumimoji="0" lang="en-US" altLang="en-U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hours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22"/>
          <p:cNvSpPr txBox="1">
            <a:spLocks noChangeArrowheads="1"/>
          </p:cNvSpPr>
          <p:nvPr/>
        </p:nvSpPr>
        <p:spPr bwMode="auto">
          <a:xfrm>
            <a:off x="6408232" y="4222702"/>
            <a:ext cx="5546458" cy="2066404"/>
          </a:xfrm>
          <a:prstGeom prst="rect">
            <a:avLst/>
          </a:prstGeom>
          <a:solidFill>
            <a:srgbClr val="FFFFFF"/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z="1600" dirty="0" smtClean="0">
                <a:latin typeface="Comic Sans MS"/>
                <a:cs typeface="Comic Sans MS"/>
              </a:rPr>
              <a:t>Cross curricular links</a:t>
            </a:r>
            <a:r>
              <a:rPr lang="en-GB" sz="1600" dirty="0" smtClean="0">
                <a:latin typeface="Comic Sans MS"/>
                <a:cs typeface="Comic Sans MS"/>
              </a:rPr>
              <a:t>:</a:t>
            </a:r>
          </a:p>
          <a:p>
            <a:pPr lvl="0"/>
            <a:endParaRPr lang="en-GB" sz="1600" dirty="0">
              <a:latin typeface="Comic Sans MS"/>
              <a:cs typeface="Comic Sans MS"/>
            </a:endParaRPr>
          </a:p>
          <a:p>
            <a:pPr lvl="0"/>
            <a:r>
              <a:rPr lang="en-GB" sz="1600" b="1" dirty="0" smtClean="0">
                <a:latin typeface="Comic Sans MS"/>
                <a:cs typeface="Comic Sans MS"/>
              </a:rPr>
              <a:t>English:</a:t>
            </a:r>
            <a:r>
              <a:rPr lang="en-GB" sz="1600" dirty="0" smtClean="0">
                <a:latin typeface="Comic Sans MS"/>
                <a:cs typeface="Comic Sans MS"/>
              </a:rPr>
              <a:t> Using appropriate language for netball and games: passing, catching, and use descriptive language to help improve the performance of skills and tactics. </a:t>
            </a:r>
          </a:p>
          <a:p>
            <a:pPr lvl="0"/>
            <a:endParaRPr lang="en-GB" sz="1600" dirty="0" smtClean="0">
              <a:latin typeface="Comic Sans MS"/>
              <a:cs typeface="Comic Sans MS"/>
            </a:endParaRPr>
          </a:p>
          <a:p>
            <a:pPr lvl="0"/>
            <a:r>
              <a:rPr lang="en-GB" sz="1600" b="1" dirty="0" smtClean="0">
                <a:latin typeface="Comic Sans MS"/>
                <a:cs typeface="Comic Sans MS"/>
              </a:rPr>
              <a:t>Maths: </a:t>
            </a:r>
            <a:r>
              <a:rPr lang="en-GB" sz="1600" dirty="0" smtClean="0">
                <a:latin typeface="Comic Sans MS"/>
                <a:cs typeface="Comic Sans MS"/>
              </a:rPr>
              <a:t>To estimate the speed and distance of run and pass. </a:t>
            </a:r>
            <a:r>
              <a:rPr lang="en-GB" sz="1600" dirty="0" smtClean="0">
                <a:latin typeface="Comic Sans MS"/>
                <a:cs typeface="Comic Sans MS"/>
              </a:rPr>
              <a:t>Able to explain and apply the 3 second rule. </a:t>
            </a:r>
            <a:r>
              <a:rPr lang="en-GB" sz="1600" dirty="0" smtClean="0">
                <a:latin typeface="Comic Sans MS"/>
                <a:cs typeface="Comic Sans MS"/>
              </a:rPr>
              <a:t> </a:t>
            </a:r>
            <a:endParaRPr lang="en-GB" sz="1600" dirty="0" smtClean="0">
              <a:latin typeface="Comic Sans MS"/>
              <a:cs typeface="Comic Sans MS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974351" y="2467270"/>
            <a:ext cx="3329251" cy="1250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</a:t>
            </a:r>
            <a:r>
              <a:rPr lang="en-US" alt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Can</a:t>
            </a:r>
            <a:r>
              <a:rPr kumimoji="0" lang="en-US" altLang="en-US" sz="1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 </a:t>
            </a:r>
            <a:r>
              <a:rPr kumimoji="0" lang="en-US" altLang="en-US" sz="1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I use the bounce pass?</a:t>
            </a:r>
            <a:endParaRPr kumimoji="0" lang="en-US" alt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4495164" y="2474281"/>
            <a:ext cx="3618963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Can 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I use</a:t>
            </a:r>
            <a:r>
              <a:rPr kumimoji="0" lang="en-US" alt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 the shoulder pass to throw for distance? 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cs typeface="Comic Sans MS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8235048" y="2474281"/>
            <a:ext cx="3315933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Can 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I maintain possession</a:t>
            </a:r>
            <a:r>
              <a:rPr kumimoji="0" lang="en-US" alt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 of the ball?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66344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244</Words>
  <Application>Microsoft Macintosh PowerPoint</Application>
  <PresentationFormat>Custom</PresentationFormat>
  <Paragraphs>50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Tierney</dc:creator>
  <cp:lastModifiedBy>Issy Carrigan</cp:lastModifiedBy>
  <cp:revision>26</cp:revision>
  <dcterms:created xsi:type="dcterms:W3CDTF">2019-10-09T09:15:49Z</dcterms:created>
  <dcterms:modified xsi:type="dcterms:W3CDTF">2020-02-17T14:10:16Z</dcterms:modified>
</cp:coreProperties>
</file>