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248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50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30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94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72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43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28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6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80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901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56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A974A-4DB8-4202-B085-EA04CB72035D}" type="datetimeFigureOut">
              <a:rPr lang="en-GB" smtClean="0"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8515E-89D1-438A-B6FD-7CB363F821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72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2275" y="141668"/>
            <a:ext cx="93758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PSHE – </a:t>
            </a:r>
            <a:r>
              <a:rPr lang="en-GB" b="1" u="sng" dirty="0" smtClean="0"/>
              <a:t>Year 4 Health and Wellbeing</a:t>
            </a:r>
            <a:endParaRPr lang="en-GB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57577" y="862885"/>
            <a:ext cx="4546243" cy="615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Link to school Value</a:t>
            </a:r>
          </a:p>
          <a:p>
            <a:r>
              <a:rPr lang="en-GB" sz="1600" b="1" dirty="0" smtClean="0"/>
              <a:t>Love, Hope, Forgiveness, Trust and Peace</a:t>
            </a:r>
            <a:endParaRPr lang="en-GB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7425" y="1777285"/>
            <a:ext cx="4739426" cy="36933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Key Vocab &amp; Definition</a:t>
            </a:r>
          </a:p>
          <a:p>
            <a:endParaRPr lang="en-GB" dirty="0" smtClean="0"/>
          </a:p>
          <a:p>
            <a:r>
              <a:rPr lang="en-GB" b="1" dirty="0" smtClean="0"/>
              <a:t>Resilience – </a:t>
            </a:r>
            <a:r>
              <a:rPr lang="en-GB" dirty="0" smtClean="0"/>
              <a:t>the capacity to withstand and recover quickly from difficulty, sickness or the like</a:t>
            </a:r>
          </a:p>
          <a:p>
            <a:endParaRPr lang="en-GB" dirty="0" smtClean="0"/>
          </a:p>
          <a:p>
            <a:r>
              <a:rPr lang="en-GB" b="1" dirty="0" smtClean="0"/>
              <a:t>Conflicting – </a:t>
            </a:r>
            <a:r>
              <a:rPr lang="en-GB" dirty="0" smtClean="0"/>
              <a:t>to be in strong opposition or disagreement; differ</a:t>
            </a:r>
          </a:p>
          <a:p>
            <a:endParaRPr lang="en-GB" dirty="0" smtClean="0"/>
          </a:p>
          <a:p>
            <a:r>
              <a:rPr lang="en-GB" b="1" dirty="0" smtClean="0"/>
              <a:t>Risk – </a:t>
            </a:r>
            <a:r>
              <a:rPr lang="en-GB" dirty="0" smtClean="0"/>
              <a:t>the possibility of suffering injury or loss; dangerous chance.  A person or thing that involves possible danger, injury, or loss</a:t>
            </a:r>
            <a:endParaRPr lang="en-GB" dirty="0"/>
          </a:p>
          <a:p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316" y="141668"/>
            <a:ext cx="986060" cy="9860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212946" y="1236372"/>
            <a:ext cx="1828800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Link to </a:t>
            </a:r>
            <a:r>
              <a:rPr lang="en-GB" dirty="0" err="1" smtClean="0"/>
              <a:t>Heartsmart</a:t>
            </a:r>
            <a:endParaRPr lang="en-GB" dirty="0" smtClean="0"/>
          </a:p>
          <a:p>
            <a:pPr algn="ctr"/>
            <a:r>
              <a:rPr lang="en-GB" sz="1600" b="1" dirty="0" smtClean="0"/>
              <a:t>Don’t Rub it In, Rub it Out!</a:t>
            </a:r>
          </a:p>
          <a:p>
            <a:pPr algn="ctr"/>
            <a:r>
              <a:rPr lang="en-GB" sz="1600" b="1" dirty="0" smtClean="0"/>
              <a:t>No Way Through, isn’t True!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06096" y="862885"/>
            <a:ext cx="434018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Golden Promise link/ Key concept Link: Learn from our mistakes</a:t>
            </a:r>
            <a:endParaRPr lang="en-GB" dirty="0"/>
          </a:p>
          <a:p>
            <a:endParaRPr lang="en-GB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5293217" y="1944607"/>
            <a:ext cx="4494727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Possible Key Text:</a:t>
            </a:r>
          </a:p>
          <a:p>
            <a:endParaRPr lang="en-GB" dirty="0" smtClean="0"/>
          </a:p>
          <a:p>
            <a:r>
              <a:rPr lang="en-GB" dirty="0" smtClean="0"/>
              <a:t>Don’t Feed The Worry Bug by </a:t>
            </a:r>
            <a:r>
              <a:rPr lang="en-GB" dirty="0" err="1" smtClean="0"/>
              <a:t>Andi</a:t>
            </a:r>
            <a:r>
              <a:rPr lang="en-GB" dirty="0" smtClean="0"/>
              <a:t> Green</a:t>
            </a:r>
            <a:endParaRPr lang="en-GB" dirty="0"/>
          </a:p>
          <a:p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5190185" y="3670480"/>
            <a:ext cx="297502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Possible Images: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8501453" y="3297530"/>
            <a:ext cx="3464418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Key Questions:</a:t>
            </a:r>
          </a:p>
          <a:p>
            <a:endParaRPr lang="en-GB" dirty="0"/>
          </a:p>
          <a:p>
            <a:r>
              <a:rPr lang="en-GB" dirty="0" smtClean="0"/>
              <a:t>What causes your emotions to change?</a:t>
            </a:r>
          </a:p>
          <a:p>
            <a:endParaRPr lang="en-GB" dirty="0"/>
          </a:p>
          <a:p>
            <a:r>
              <a:rPr lang="en-GB" dirty="0" smtClean="0"/>
              <a:t>How can you express different feelings?</a:t>
            </a:r>
          </a:p>
          <a:p>
            <a:endParaRPr lang="en-GB" dirty="0"/>
          </a:p>
          <a:p>
            <a:r>
              <a:rPr lang="en-GB" dirty="0" smtClean="0"/>
              <a:t>What is mindfulness?</a:t>
            </a:r>
          </a:p>
          <a:p>
            <a:endParaRPr lang="en-GB" dirty="0" smtClean="0"/>
          </a:p>
          <a:p>
            <a:r>
              <a:rPr lang="en-GB" dirty="0" smtClean="0"/>
              <a:t>What things can I do when I have negative emotions?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096" y="4158032"/>
            <a:ext cx="1159098" cy="115909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105" y="4737581"/>
            <a:ext cx="1358724" cy="123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989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3183" y="167425"/>
            <a:ext cx="340002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Time: 6 hours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06062" y="940157"/>
            <a:ext cx="11745532" cy="12926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Core Knowledge:</a:t>
            </a:r>
          </a:p>
          <a:p>
            <a:r>
              <a:rPr lang="en-GB" sz="1000" b="1" dirty="0" smtClean="0"/>
              <a:t>H1 – to learn what positively and negatively affect their physical, mental and emotional health</a:t>
            </a:r>
          </a:p>
          <a:p>
            <a:r>
              <a:rPr lang="en-GB" sz="1000" b="1" dirty="0" smtClean="0"/>
              <a:t>H7 – to learn to recognise that they may experience conflicting emotions and when they might need to listen to, or overcome these</a:t>
            </a:r>
          </a:p>
          <a:p>
            <a:r>
              <a:rPr lang="en-GB" sz="1000" b="1" dirty="0" smtClean="0"/>
              <a:t>H10 – to learn to recognise, predict and assess risks in different situations and decide how to manage them responsibly (including sensible road use and risks in the local environment) and t use this as an opportunity to build resilience</a:t>
            </a:r>
            <a:endParaRPr lang="en-GB" dirty="0"/>
          </a:p>
          <a:p>
            <a:r>
              <a:rPr lang="en-GB" sz="1000" b="1" dirty="0" smtClean="0"/>
              <a:t>H13 – to learn how pressure to behave in unacceptable, unhealthy or risky ways can come from a variety of sources, including people they know and the media</a:t>
            </a:r>
          </a:p>
          <a:p>
            <a:r>
              <a:rPr lang="en-GB" sz="1000" b="1" dirty="0" smtClean="0">
                <a:solidFill>
                  <a:srgbClr val="0070C0"/>
                </a:solidFill>
              </a:rPr>
              <a:t>H12 – to learn that bacteria and viruses can affect health and that following simple routines can reduce their spread (Computing)</a:t>
            </a:r>
            <a:endParaRPr lang="en-GB" sz="10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150" y="2614407"/>
            <a:ext cx="266592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1: </a:t>
            </a:r>
            <a:r>
              <a:rPr lang="en-GB" sz="1200" u="sng" dirty="0" smtClean="0"/>
              <a:t>Can I understand what affects emotions and how they change?</a:t>
            </a:r>
            <a:endParaRPr lang="en-GB" sz="1200" u="sng" dirty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Plot a character’s feelings at different times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Discuss ways to feel better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Write a story describing </a:t>
            </a:r>
            <a:r>
              <a:rPr lang="en-GB" sz="1200" dirty="0" err="1" smtClean="0"/>
              <a:t>Ziggy’s</a:t>
            </a:r>
            <a:r>
              <a:rPr lang="en-GB" sz="1200" dirty="0" smtClean="0"/>
              <a:t> experiences</a:t>
            </a:r>
            <a:endParaRPr lang="en-GB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206837" y="2614407"/>
            <a:ext cx="2665927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2: </a:t>
            </a:r>
            <a:r>
              <a:rPr lang="en-GB" sz="1200" u="sng" dirty="0" smtClean="0"/>
              <a:t>Can I learn about expressing feelings and why it is important? 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Feeling thermometers activity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Use pictures to talk about </a:t>
            </a:r>
            <a:r>
              <a:rPr lang="en-GB" sz="1200" dirty="0" smtClean="0"/>
              <a:t>different feelings</a:t>
            </a:r>
          </a:p>
          <a:p>
            <a:endParaRPr lang="en-GB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323524" y="2614407"/>
            <a:ext cx="266592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3: </a:t>
            </a:r>
            <a:r>
              <a:rPr lang="en-GB" sz="1200" u="sng" dirty="0" smtClean="0"/>
              <a:t>Can I learn to manage feelings in different situations?</a:t>
            </a:r>
          </a:p>
          <a:p>
            <a:endParaRPr lang="en-GB" sz="1200" u="sng" dirty="0" smtClean="0"/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Think, feel, do activity</a:t>
            </a:r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Class discussion on getting help/advice/support on our feelings</a:t>
            </a:r>
            <a:endParaRPr lang="en-GB" dirty="0"/>
          </a:p>
          <a:p>
            <a:endParaRPr lang="en-GB" sz="12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9440211" y="2614407"/>
            <a:ext cx="266592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4: </a:t>
            </a:r>
            <a:r>
              <a:rPr lang="en-GB" sz="1200" u="sng" dirty="0" smtClean="0"/>
              <a:t>Can I understand how to cope with change?</a:t>
            </a:r>
          </a:p>
          <a:p>
            <a:endParaRPr lang="en-GB" sz="1200" u="sng" dirty="0" smtClean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Talk in </a:t>
            </a:r>
            <a:r>
              <a:rPr lang="en-GB" sz="1200" dirty="0" smtClean="0"/>
              <a:t>groups about </a:t>
            </a:r>
            <a:r>
              <a:rPr lang="en-GB" sz="1200" dirty="0" smtClean="0"/>
              <a:t>key transitions children have experienced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Writing task on strategies to cope in tricky change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90150" y="4333634"/>
            <a:ext cx="2665927" cy="18466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5: </a:t>
            </a:r>
            <a:r>
              <a:rPr lang="en-GB" sz="1200" u="sng" dirty="0" smtClean="0"/>
              <a:t>Can I use mindfulness techniques to keep calm?</a:t>
            </a:r>
          </a:p>
          <a:p>
            <a:endParaRPr lang="en-GB" dirty="0" smtClean="0"/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Discuss what mindfulness is and why people do it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Talk about benefits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Practise mindfulness activity</a:t>
            </a:r>
            <a:endParaRPr lang="en-GB" sz="1200" dirty="0"/>
          </a:p>
          <a:p>
            <a:endParaRPr lang="en-GB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3206837" y="4343243"/>
            <a:ext cx="2665927" cy="18466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Lesson 6: </a:t>
            </a:r>
            <a:r>
              <a:rPr lang="en-GB" sz="1200" u="sng" dirty="0" smtClean="0"/>
              <a:t>Can I apply a positive attitude for a new challenge?</a:t>
            </a:r>
          </a:p>
          <a:p>
            <a:pPr marL="171450" indent="-171450">
              <a:buFont typeface="Arial"/>
              <a:buChar char="•"/>
            </a:pPr>
            <a:endParaRPr lang="en-GB" sz="1200" dirty="0" smtClean="0"/>
          </a:p>
          <a:p>
            <a:pPr marL="285750" indent="-285750">
              <a:buFont typeface="Arial"/>
              <a:buChar char="•"/>
            </a:pPr>
            <a:r>
              <a:rPr lang="en-GB" sz="1200" dirty="0" smtClean="0"/>
              <a:t>Reflect and celebrate their achievements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Learn how to make informed choices</a:t>
            </a:r>
          </a:p>
          <a:p>
            <a:pPr marL="171450" indent="-171450">
              <a:buFont typeface="Arial"/>
              <a:buChar char="•"/>
            </a:pPr>
            <a:r>
              <a:rPr lang="en-GB" sz="1200" dirty="0" smtClean="0"/>
              <a:t>Understand the concept of a balanced lifestyle</a:t>
            </a:r>
          </a:p>
          <a:p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6288244" y="4604074"/>
            <a:ext cx="5628070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Link to curriculum intent statement:</a:t>
            </a:r>
          </a:p>
          <a:p>
            <a:r>
              <a:rPr lang="en-GB" sz="1600" b="1" dirty="0"/>
              <a:t>Strand 2 a </a:t>
            </a:r>
            <a:r>
              <a:rPr lang="en-GB" sz="1600" b="1" dirty="0" err="1"/>
              <a:t>i</a:t>
            </a:r>
            <a:r>
              <a:rPr lang="en-GB" sz="1600" b="1" dirty="0"/>
              <a:t>    and b </a:t>
            </a:r>
            <a:r>
              <a:rPr lang="en-GB" sz="1600" b="1" dirty="0" err="1"/>
              <a:t>i</a:t>
            </a:r>
            <a:r>
              <a:rPr lang="en-GB" sz="1600" b="1" dirty="0"/>
              <a:t>, ii, iii, iv</a:t>
            </a:r>
          </a:p>
          <a:p>
            <a:r>
              <a:rPr lang="en-GB" sz="1600" b="1" dirty="0"/>
              <a:t>Strand 4 a iii</a:t>
            </a:r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9506" y="141668"/>
            <a:ext cx="672088" cy="67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218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498</Words>
  <Application>Microsoft Macintosh PowerPoint</Application>
  <PresentationFormat>Custom</PresentationFormat>
  <Paragraphs>68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12</cp:revision>
  <dcterms:created xsi:type="dcterms:W3CDTF">2020-01-21T10:34:48Z</dcterms:created>
  <dcterms:modified xsi:type="dcterms:W3CDTF">2020-06-03T17:53:07Z</dcterms:modified>
</cp:coreProperties>
</file>