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408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501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303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940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72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3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430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285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266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808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901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560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72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2275" y="141668"/>
            <a:ext cx="93758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PSHE – </a:t>
            </a:r>
            <a:r>
              <a:rPr lang="en-GB" b="1" dirty="0" smtClean="0"/>
              <a:t>Year 4 Living in the Wider World</a:t>
            </a:r>
            <a:endParaRPr lang="en-GB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7577" y="862885"/>
            <a:ext cx="4546243" cy="6155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Link to school Value</a:t>
            </a:r>
          </a:p>
          <a:p>
            <a:r>
              <a:rPr lang="en-GB" sz="1600" b="1" dirty="0" smtClean="0"/>
              <a:t>Hope, Trust and Peace</a:t>
            </a:r>
            <a:endParaRPr lang="en-GB" sz="1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39997" y="1577713"/>
            <a:ext cx="4739426" cy="50783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Key Vocab &amp; Definition</a:t>
            </a:r>
          </a:p>
          <a:p>
            <a:endParaRPr lang="en-GB" dirty="0" smtClean="0"/>
          </a:p>
          <a:p>
            <a:r>
              <a:rPr lang="en-GB" b="1" dirty="0" smtClean="0"/>
              <a:t>Consumer – </a:t>
            </a:r>
            <a:r>
              <a:rPr lang="en-GB" dirty="0" smtClean="0"/>
              <a:t>someone who purchases goods or services</a:t>
            </a:r>
          </a:p>
          <a:p>
            <a:endParaRPr lang="en-GB" dirty="0" smtClean="0"/>
          </a:p>
          <a:p>
            <a:r>
              <a:rPr lang="en-GB" b="1" dirty="0" smtClean="0"/>
              <a:t>Interest – </a:t>
            </a:r>
            <a:r>
              <a:rPr lang="en-GB" dirty="0" smtClean="0"/>
              <a:t>a percentage that is charged on a loan or paid investment</a:t>
            </a:r>
          </a:p>
          <a:p>
            <a:endParaRPr lang="en-GB" dirty="0" smtClean="0"/>
          </a:p>
          <a:p>
            <a:r>
              <a:rPr lang="en-GB" b="1" dirty="0" smtClean="0"/>
              <a:t>Loan – </a:t>
            </a:r>
            <a:r>
              <a:rPr lang="en-GB" dirty="0" smtClean="0"/>
              <a:t>something  that is lent or borrowed</a:t>
            </a:r>
          </a:p>
          <a:p>
            <a:endParaRPr lang="en-GB" dirty="0" smtClean="0"/>
          </a:p>
          <a:p>
            <a:r>
              <a:rPr lang="en-GB" b="1" dirty="0" smtClean="0"/>
              <a:t>Enterprise – </a:t>
            </a:r>
            <a:r>
              <a:rPr lang="en-GB" dirty="0" smtClean="0"/>
              <a:t>an undertaking, a venture that is complex or has risk.  A business entity</a:t>
            </a:r>
            <a:r>
              <a:rPr lang="en-GB" dirty="0" smtClean="0"/>
              <a:t>.</a:t>
            </a:r>
          </a:p>
          <a:p>
            <a:endParaRPr lang="en-GB" dirty="0" smtClean="0"/>
          </a:p>
          <a:p>
            <a:r>
              <a:rPr lang="en-GB" b="1" dirty="0"/>
              <a:t>Debt – </a:t>
            </a:r>
            <a:r>
              <a:rPr lang="en-GB" dirty="0"/>
              <a:t>something owed to another, such as money or services</a:t>
            </a:r>
          </a:p>
          <a:p>
            <a:endParaRPr lang="en-GB" dirty="0"/>
          </a:p>
          <a:p>
            <a:r>
              <a:rPr lang="en-GB" b="1" dirty="0"/>
              <a:t>Tax – </a:t>
            </a:r>
            <a:r>
              <a:rPr lang="en-GB" dirty="0"/>
              <a:t>a sum of money identified by the government to contribute to </a:t>
            </a:r>
            <a:r>
              <a:rPr lang="en-GB" dirty="0" smtClean="0"/>
              <a:t>society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316" y="141668"/>
            <a:ext cx="986060" cy="98606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0212946" y="1236372"/>
            <a:ext cx="1828800" cy="11387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Link to </a:t>
            </a:r>
            <a:r>
              <a:rPr lang="en-GB" dirty="0" err="1" smtClean="0"/>
              <a:t>Heartsmart</a:t>
            </a:r>
            <a:endParaRPr lang="en-GB" dirty="0" smtClean="0"/>
          </a:p>
          <a:p>
            <a:pPr algn="ctr"/>
            <a:r>
              <a:rPr lang="en-GB" sz="1600" b="1" dirty="0" smtClean="0"/>
              <a:t>No Way Through, isn’t True!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06096" y="862885"/>
            <a:ext cx="434018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Golden Promise link/ Key concept Link</a:t>
            </a:r>
          </a:p>
          <a:p>
            <a:r>
              <a:rPr lang="en-GB" dirty="0" smtClean="0"/>
              <a:t>Try your best in everything you do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5293217" y="1944607"/>
            <a:ext cx="4494727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Possible Key Text:</a:t>
            </a:r>
          </a:p>
          <a:p>
            <a:endParaRPr lang="en-GB" dirty="0" smtClean="0"/>
          </a:p>
          <a:p>
            <a:r>
              <a:rPr lang="en-GB" dirty="0" smtClean="0"/>
              <a:t>Daisy and the Trouble with Piggy Banks </a:t>
            </a:r>
          </a:p>
          <a:p>
            <a:r>
              <a:rPr lang="en-GB" dirty="0" smtClean="0"/>
              <a:t>by </a:t>
            </a:r>
            <a:r>
              <a:rPr lang="en-GB" dirty="0" err="1" smtClean="0"/>
              <a:t>Kes</a:t>
            </a:r>
            <a:r>
              <a:rPr lang="en-GB" dirty="0" smtClean="0"/>
              <a:t> </a:t>
            </a:r>
            <a:r>
              <a:rPr lang="en-GB" dirty="0" err="1" smtClean="0"/>
              <a:t>Gray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5190185" y="3670480"/>
            <a:ext cx="2975021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Possible Images: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8448540" y="3438659"/>
            <a:ext cx="3464418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Key Questions:</a:t>
            </a:r>
          </a:p>
          <a:p>
            <a:endParaRPr lang="en-GB" dirty="0"/>
          </a:p>
          <a:p>
            <a:r>
              <a:rPr lang="en-GB" dirty="0" smtClean="0"/>
              <a:t>Why is having money important?</a:t>
            </a:r>
          </a:p>
          <a:p>
            <a:endParaRPr lang="en-GB" dirty="0" smtClean="0"/>
          </a:p>
          <a:p>
            <a:r>
              <a:rPr lang="en-GB" dirty="0" smtClean="0"/>
              <a:t>Why do people earn different amounts of money?</a:t>
            </a:r>
          </a:p>
          <a:p>
            <a:endParaRPr lang="en-GB" dirty="0"/>
          </a:p>
          <a:p>
            <a:r>
              <a:rPr lang="en-GB" dirty="0" smtClean="0"/>
              <a:t>How can borrowing lead to debt?</a:t>
            </a:r>
          </a:p>
          <a:p>
            <a:endParaRPr lang="en-GB" dirty="0"/>
          </a:p>
          <a:p>
            <a:r>
              <a:rPr lang="en-GB" dirty="0" smtClean="0"/>
              <a:t>What influences how you spend money?</a:t>
            </a:r>
            <a:endParaRPr lang="en-GB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4634" y="4177839"/>
            <a:ext cx="1695259" cy="94247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1481" y="5008319"/>
            <a:ext cx="1083491" cy="1154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989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3183" y="167425"/>
            <a:ext cx="340002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Time:</a:t>
            </a:r>
            <a:r>
              <a:rPr lang="en-GB" dirty="0"/>
              <a:t> </a:t>
            </a:r>
            <a:r>
              <a:rPr lang="en-GB" dirty="0" smtClean="0"/>
              <a:t>6 hours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06062" y="940157"/>
            <a:ext cx="11745532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Core Knowledge:</a:t>
            </a:r>
          </a:p>
          <a:p>
            <a:r>
              <a:rPr lang="en-GB" sz="1000" b="1" dirty="0" smtClean="0"/>
              <a:t>L4 – to learn that the universal rights are there to protect everyone and have primacy both over national law and family and community practices</a:t>
            </a:r>
          </a:p>
          <a:p>
            <a:r>
              <a:rPr lang="en-GB" sz="1000" b="1" dirty="0" smtClean="0"/>
              <a:t>L6 – to learn to realise the consequences of anti-social, aggressive and harmful behaviours such as bullying and discrimination of individuals and communities; to develop strategies for getting support for themselves or for others at risk</a:t>
            </a:r>
          </a:p>
          <a:p>
            <a:r>
              <a:rPr lang="en-GB" sz="1000" b="1" dirty="0" smtClean="0"/>
              <a:t>L7 – to learn that they have different kinds of responsibilities, rights and duties at home, at school, in the community and towards the environment; to continue to develop the skills to exercise these responsibilities</a:t>
            </a:r>
          </a:p>
          <a:p>
            <a:r>
              <a:rPr lang="en-GB" sz="1000" b="1" dirty="0" smtClean="0"/>
              <a:t>L 8 – to learn to resolve differences by looking at alternatives, seeing and respecting others’ points of view, making decision and explaining choices</a:t>
            </a:r>
          </a:p>
          <a:p>
            <a:r>
              <a:rPr lang="en-GB" sz="1000" b="1" dirty="0" smtClean="0"/>
              <a:t>L12 – to consider the lives of people living in other places, and people with different values and customs</a:t>
            </a:r>
          </a:p>
          <a:p>
            <a:r>
              <a:rPr lang="en-GB" sz="1000" b="1" dirty="0" smtClean="0"/>
              <a:t>L13 – to learn about the role money plays in their own lives, including how to manage their money and about being a critical consumer</a:t>
            </a:r>
          </a:p>
          <a:p>
            <a:r>
              <a:rPr lang="en-GB" sz="1000" b="1" dirty="0" smtClean="0"/>
              <a:t>L14 – to develop an initial understanding of the concepts of ‘interest’, ‘loan’, ‘debt and  ‘tax’</a:t>
            </a:r>
          </a:p>
          <a:p>
            <a:r>
              <a:rPr lang="en-GB" sz="1000" b="1" dirty="0" smtClean="0"/>
              <a:t>L16 - to learn what is meant by enterprise and being to develop enterprise skills</a:t>
            </a:r>
            <a:endParaRPr lang="en-GB" sz="1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15529" y="2975017"/>
            <a:ext cx="2665927" cy="16619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Lesson 1: </a:t>
            </a:r>
            <a:r>
              <a:rPr lang="en-GB" sz="1200" u="sng" dirty="0" smtClean="0"/>
              <a:t>Can </a:t>
            </a:r>
            <a:r>
              <a:rPr lang="en-GB" sz="1200" u="sng" dirty="0" smtClean="0"/>
              <a:t>I explain what skills are needed for a range of jobs and why people go to work?</a:t>
            </a:r>
          </a:p>
          <a:p>
            <a:endParaRPr lang="en-GB" dirty="0" smtClean="0"/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Learn what role money plays in people’s lives</a:t>
            </a:r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Understand how to develop skills for the future</a:t>
            </a:r>
            <a:endParaRPr lang="en-GB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3206837" y="3056854"/>
            <a:ext cx="2665927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Lesson 2</a:t>
            </a:r>
            <a:r>
              <a:rPr lang="en-GB" dirty="0" smtClean="0"/>
              <a:t>: </a:t>
            </a:r>
            <a:r>
              <a:rPr lang="en-GB" sz="1200" u="sng" dirty="0" smtClean="0"/>
              <a:t>Can I explain the different ways people pay for things?</a:t>
            </a:r>
          </a:p>
          <a:p>
            <a:endParaRPr lang="en-GB" sz="1200" u="sng" dirty="0"/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Learn how to manage money</a:t>
            </a:r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Explain how economic choices affect individuals, communities and the environment</a:t>
            </a:r>
            <a:r>
              <a:rPr lang="en-GB" sz="1200" dirty="0" smtClean="0"/>
              <a:t> </a:t>
            </a:r>
            <a:endParaRPr lang="en-GB" sz="12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6323524" y="3056854"/>
            <a:ext cx="2665927" cy="16619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Lesson 3</a:t>
            </a:r>
            <a:r>
              <a:rPr lang="en-GB" dirty="0" smtClean="0"/>
              <a:t>: </a:t>
            </a:r>
            <a:r>
              <a:rPr lang="en-GB" sz="1200" u="sng" dirty="0" smtClean="0"/>
              <a:t>Can I explain ways people can borrow money and discuss some consequences of borrowing?</a:t>
            </a:r>
          </a:p>
          <a:p>
            <a:endParaRPr lang="en-GB" sz="1200" u="sng" dirty="0"/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Develop understanding of interest, loan and debt</a:t>
            </a:r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Learn how to be a critical consumer</a:t>
            </a:r>
            <a:endParaRPr lang="en-GB" sz="1200" dirty="0"/>
          </a:p>
          <a:p>
            <a:endParaRPr lang="en-GB" sz="1200" u="sng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9137559" y="3056854"/>
            <a:ext cx="2665927" cy="16619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Lesson 4</a:t>
            </a:r>
            <a:r>
              <a:rPr lang="en-GB" dirty="0" smtClean="0"/>
              <a:t>: </a:t>
            </a:r>
            <a:r>
              <a:rPr lang="en-GB" sz="1200" u="sng" dirty="0" smtClean="0"/>
              <a:t>Can I explain the difference between things we want and things we need?</a:t>
            </a:r>
          </a:p>
          <a:p>
            <a:endParaRPr lang="en-GB" sz="1200" u="sng" dirty="0" smtClean="0"/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Sort a range of items that either need/want</a:t>
            </a:r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Explain how our needs may be different from others</a:t>
            </a:r>
            <a:endParaRPr lang="en-GB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315530" y="4732880"/>
            <a:ext cx="2665927" cy="18466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Lesson 5</a:t>
            </a:r>
            <a:r>
              <a:rPr lang="en-GB" dirty="0" smtClean="0"/>
              <a:t>: </a:t>
            </a:r>
            <a:r>
              <a:rPr lang="en-GB" sz="1200" u="sng" dirty="0" smtClean="0"/>
              <a:t>Can I explain how adverts try to influence our spending and why they do this?</a:t>
            </a:r>
          </a:p>
          <a:p>
            <a:endParaRPr lang="en-GB" sz="1200" dirty="0"/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Explore and critic how the media present information</a:t>
            </a:r>
          </a:p>
          <a:p>
            <a:endParaRPr lang="en-GB" sz="1200" u="sng" dirty="0" smtClean="0"/>
          </a:p>
          <a:p>
            <a:endParaRPr lang="en-GB" sz="1200" u="sng" dirty="0"/>
          </a:p>
          <a:p>
            <a:endParaRPr lang="en-GB" sz="1200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3206837" y="4732880"/>
            <a:ext cx="2665927" cy="18466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Lesson 6</a:t>
            </a:r>
            <a:r>
              <a:rPr lang="en-GB" dirty="0" smtClean="0"/>
              <a:t>: </a:t>
            </a:r>
            <a:r>
              <a:rPr lang="en-GB" sz="1200" u="sng" dirty="0" smtClean="0"/>
              <a:t>Can I explain ways I can keep track of what I spend and why it is important to do this?</a:t>
            </a:r>
          </a:p>
          <a:p>
            <a:endParaRPr lang="en-GB" sz="1200" u="sng" dirty="0"/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Learn the term budgeting and explore how it works</a:t>
            </a:r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Understand the importance of knowing how much money you have and need</a:t>
            </a:r>
            <a:endParaRPr lang="en-GB" sz="1200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6305382" y="5041309"/>
            <a:ext cx="5628070" cy="12311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Link to curriculum intent statement:</a:t>
            </a:r>
          </a:p>
          <a:p>
            <a:r>
              <a:rPr lang="en-GB" sz="1400" b="1" dirty="0"/>
              <a:t>Strand 1 c </a:t>
            </a:r>
            <a:r>
              <a:rPr lang="en-GB" sz="1400" b="1" dirty="0" err="1"/>
              <a:t>i</a:t>
            </a:r>
            <a:r>
              <a:rPr lang="en-GB" sz="1400" b="1" dirty="0"/>
              <a:t>, ii</a:t>
            </a:r>
          </a:p>
          <a:p>
            <a:r>
              <a:rPr lang="en-GB" sz="1400" b="1" dirty="0"/>
              <a:t>Strand 2 a </a:t>
            </a:r>
            <a:r>
              <a:rPr lang="en-GB" sz="1400" b="1" dirty="0" err="1"/>
              <a:t>i</a:t>
            </a:r>
            <a:r>
              <a:rPr lang="en-GB" sz="1400" b="1" dirty="0"/>
              <a:t>, ii   b </a:t>
            </a:r>
            <a:r>
              <a:rPr lang="en-GB" sz="1400" b="1" dirty="0" err="1"/>
              <a:t>i</a:t>
            </a:r>
            <a:r>
              <a:rPr lang="en-GB" sz="1400" b="1" dirty="0"/>
              <a:t>, ii, iii, iv</a:t>
            </a:r>
          </a:p>
          <a:p>
            <a:r>
              <a:rPr lang="en-GB" sz="1400" b="1" dirty="0"/>
              <a:t>Strand 3 a </a:t>
            </a:r>
            <a:r>
              <a:rPr lang="en-GB" sz="1400" b="1" dirty="0" err="1"/>
              <a:t>i</a:t>
            </a:r>
            <a:r>
              <a:rPr lang="en-GB" sz="1400" b="1" dirty="0"/>
              <a:t>, ii, iii</a:t>
            </a:r>
          </a:p>
          <a:p>
            <a:r>
              <a:rPr lang="en-GB" sz="1400" b="1" dirty="0"/>
              <a:t>Strand 4 a </a:t>
            </a:r>
            <a:r>
              <a:rPr lang="en-GB" sz="1400" b="1" dirty="0" err="1"/>
              <a:t>i</a:t>
            </a:r>
            <a:r>
              <a:rPr lang="en-GB" sz="1400" b="1" dirty="0"/>
              <a:t>, ii, </a:t>
            </a:r>
            <a:r>
              <a:rPr lang="en-GB" sz="1400" b="1" dirty="0" smtClean="0"/>
              <a:t>iii</a:t>
            </a:r>
            <a:endParaRPr lang="en-GB" sz="14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9506" y="141668"/>
            <a:ext cx="672088" cy="67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218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643</Words>
  <Application>Microsoft Macintosh PowerPoint</Application>
  <PresentationFormat>Custom</PresentationFormat>
  <Paragraphs>79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Tierney</dc:creator>
  <cp:lastModifiedBy>Bethanie Westfield</cp:lastModifiedBy>
  <cp:revision>19</cp:revision>
  <dcterms:created xsi:type="dcterms:W3CDTF">2020-01-21T10:34:48Z</dcterms:created>
  <dcterms:modified xsi:type="dcterms:W3CDTF">2020-06-03T15:48:28Z</dcterms:modified>
</cp:coreProperties>
</file>