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248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501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303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94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72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3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430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285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266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80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901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560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72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2275" y="141668"/>
            <a:ext cx="93758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PSHE – </a:t>
            </a:r>
            <a:r>
              <a:rPr lang="en-GB" b="1" u="sng" dirty="0" smtClean="0"/>
              <a:t>Year 4 Relationships</a:t>
            </a:r>
            <a:endParaRPr lang="en-GB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257577" y="862885"/>
            <a:ext cx="4546243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Link to school Value</a:t>
            </a:r>
          </a:p>
          <a:p>
            <a:r>
              <a:rPr lang="en-GB" sz="1600" b="1" dirty="0" smtClean="0"/>
              <a:t>Love, Hope, Forgiveness, Trust, Peace, Reverence and Justice</a:t>
            </a:r>
            <a:endParaRPr lang="en-GB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7425" y="1777285"/>
            <a:ext cx="4739426" cy="48013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Key Vocab &amp; Definition</a:t>
            </a:r>
          </a:p>
          <a:p>
            <a:r>
              <a:rPr lang="en-GB" b="1" dirty="0" smtClean="0"/>
              <a:t>Ethnic – </a:t>
            </a:r>
            <a:r>
              <a:rPr lang="en-GB" dirty="0" smtClean="0"/>
              <a:t>a large group of people who share a distinctive culture, language, or religion, or who are of the same race or national heritage</a:t>
            </a:r>
          </a:p>
          <a:p>
            <a:endParaRPr lang="en-GB" dirty="0" smtClean="0"/>
          </a:p>
          <a:p>
            <a:r>
              <a:rPr lang="en-GB" b="1" dirty="0" smtClean="0"/>
              <a:t>Race – </a:t>
            </a:r>
            <a:r>
              <a:rPr lang="en-GB" dirty="0" smtClean="0"/>
              <a:t>a human population sharing certain common hereditary physical features</a:t>
            </a:r>
          </a:p>
          <a:p>
            <a:endParaRPr lang="en-GB" dirty="0" smtClean="0"/>
          </a:p>
          <a:p>
            <a:r>
              <a:rPr lang="en-GB" b="1" dirty="0" smtClean="0"/>
              <a:t>Prejudice – </a:t>
            </a:r>
            <a:r>
              <a:rPr lang="en-GB" dirty="0" smtClean="0"/>
              <a:t>an opinion, judgement, preference or conception formed without knowing or examining the facts.  Irrational hostility or negativity toward a person or group on the basis of race, religion or ethnicity</a:t>
            </a:r>
          </a:p>
          <a:p>
            <a:endParaRPr lang="en-GB" dirty="0" smtClean="0"/>
          </a:p>
          <a:p>
            <a:r>
              <a:rPr lang="en-GB" b="1" dirty="0" smtClean="0"/>
              <a:t>Discrimination – </a:t>
            </a:r>
            <a:r>
              <a:rPr lang="en-GB" dirty="0" smtClean="0"/>
              <a:t>the act, or collective acts, of making invalid, unfair, or hurtful differentiation, as in prejudice against groups of people</a:t>
            </a:r>
            <a:endParaRPr lang="en-GB" b="1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316" y="141668"/>
            <a:ext cx="986060" cy="98606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212946" y="1236372"/>
            <a:ext cx="182880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Link to </a:t>
            </a:r>
            <a:r>
              <a:rPr lang="en-GB" dirty="0" err="1" smtClean="0"/>
              <a:t>Heartsmart</a:t>
            </a:r>
            <a:endParaRPr lang="en-GB" dirty="0" smtClean="0"/>
          </a:p>
          <a:p>
            <a:pPr algn="ctr"/>
            <a:r>
              <a:rPr lang="en-GB" sz="1600" b="1" dirty="0" smtClean="0"/>
              <a:t>Don’t Rub it In, Rub it Out!</a:t>
            </a:r>
          </a:p>
          <a:p>
            <a:pPr algn="ctr"/>
            <a:r>
              <a:rPr lang="en-GB" sz="1600" b="1" dirty="0" smtClean="0"/>
              <a:t>Fake is a Mistake!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06096" y="862885"/>
            <a:ext cx="434018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Golden Promise link/ Key concept Link</a:t>
            </a:r>
          </a:p>
          <a:p>
            <a:r>
              <a:rPr lang="en-GB" dirty="0" smtClean="0"/>
              <a:t>Treat others as we would like to be treated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5293217" y="1944607"/>
            <a:ext cx="4494727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Possible Key Text:</a:t>
            </a:r>
          </a:p>
          <a:p>
            <a:endParaRPr lang="en-GB" dirty="0" smtClean="0"/>
          </a:p>
          <a:p>
            <a:r>
              <a:rPr lang="en-GB" dirty="0" smtClean="0"/>
              <a:t>Let’s Talk about Race by Julius Lester</a:t>
            </a:r>
            <a:endParaRPr lang="en-GB" dirty="0"/>
          </a:p>
          <a:p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5190185" y="3670480"/>
            <a:ext cx="2975021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Possible Images: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8448540" y="3438659"/>
            <a:ext cx="3464418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Key Questions:</a:t>
            </a:r>
          </a:p>
          <a:p>
            <a:endParaRPr lang="en-GB" dirty="0" smtClean="0"/>
          </a:p>
          <a:p>
            <a:r>
              <a:rPr lang="en-GB" dirty="0" smtClean="0"/>
              <a:t>What can cause people to feel excluded?</a:t>
            </a:r>
          </a:p>
          <a:p>
            <a:endParaRPr lang="en-GB" dirty="0"/>
          </a:p>
          <a:p>
            <a:r>
              <a:rPr lang="en-GB" dirty="0" smtClean="0"/>
              <a:t>How can we celebrate diversity?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What are British Values?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How can we promote equality?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5909" y="3983273"/>
            <a:ext cx="1059735" cy="84778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153" y="4076412"/>
            <a:ext cx="1242543" cy="93190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6353" y="4968754"/>
            <a:ext cx="1138580" cy="1149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989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3183" y="167425"/>
            <a:ext cx="340002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Time</a:t>
            </a:r>
            <a:r>
              <a:rPr lang="en-GB" dirty="0" smtClean="0"/>
              <a:t>: 6 hours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06062" y="940157"/>
            <a:ext cx="11745532" cy="11387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Core Knowledge:</a:t>
            </a:r>
          </a:p>
          <a:p>
            <a:r>
              <a:rPr lang="en-GB" sz="1000" b="1" dirty="0" smtClean="0"/>
              <a:t>R2 – to learn to recognise what constitutes  a positive, healthy relationships and develop skills for form and maintain positive and healthy relationships</a:t>
            </a:r>
          </a:p>
          <a:p>
            <a:r>
              <a:rPr lang="en-GB" sz="1000" b="1" dirty="0" smtClean="0"/>
              <a:t>R4 – to learn to recognise  different types of relationship, including those being acquaintances, friends, relatives and families</a:t>
            </a:r>
          </a:p>
          <a:p>
            <a:r>
              <a:rPr lang="en-GB" sz="1000" b="1" dirty="0" smtClean="0"/>
              <a:t>R9 – to learn the concept of ‘keeping something confidential or secret’,  when they should or should not agree to this and when it is right to ‘break a confidence’ or ‘share a secret’</a:t>
            </a:r>
          </a:p>
          <a:p>
            <a:r>
              <a:rPr lang="en-GB" sz="1000" b="1" dirty="0" smtClean="0"/>
              <a:t>R13 – to learn that differences and similarities between people arise from a number of factors including family, cultural, ethnic, racial and religious diversity, age. sex., gender identity, sexual orientation and disability</a:t>
            </a:r>
          </a:p>
          <a:p>
            <a:r>
              <a:rPr lang="en-GB" sz="1000" b="1" dirty="0" smtClean="0"/>
              <a:t>R14 – to learn t realise the nature and consequences of discrimination, teasing, bullying and aggressive behaviours (including cyberbullying, use of prejudice-based language, ‘trolling’ and how to respond and ask for help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49478" y="4565974"/>
            <a:ext cx="2665927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Lesson </a:t>
            </a:r>
            <a:r>
              <a:rPr lang="en-GB" dirty="0" smtClean="0"/>
              <a:t>6: </a:t>
            </a:r>
            <a:r>
              <a:rPr lang="en-GB" sz="1200" u="sng" dirty="0" smtClean="0"/>
              <a:t>Can I research inspirational people who have overcome discrimination? </a:t>
            </a:r>
            <a:endParaRPr lang="en-GB" dirty="0" smtClean="0"/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Explore 4 famous people and their accomplishments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Discuss what we can learn from them</a:t>
            </a:r>
            <a:endParaRPr lang="en-GB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242549" y="2470967"/>
            <a:ext cx="2665927" cy="17543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Lesson </a:t>
            </a:r>
            <a:r>
              <a:rPr lang="en-GB" dirty="0" smtClean="0"/>
              <a:t>1: </a:t>
            </a:r>
            <a:r>
              <a:rPr lang="en-GB" sz="1200" u="sng" dirty="0" smtClean="0"/>
              <a:t>Can I challenge stereotypes? </a:t>
            </a:r>
            <a:endParaRPr lang="en-GB" u="sng" dirty="0" smtClean="0"/>
          </a:p>
          <a:p>
            <a:endParaRPr lang="en-GB" dirty="0" smtClean="0"/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Discover that an idea about someone else isn’t always correct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Discuss ways to overcome stereotypes</a:t>
            </a:r>
          </a:p>
          <a:p>
            <a:pPr marL="171450" indent="-171450">
              <a:buFont typeface="Arial"/>
              <a:buChar char="•"/>
            </a:pPr>
            <a:endParaRPr lang="en-GB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3189904" y="2463643"/>
            <a:ext cx="2665927" cy="17543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Lesson </a:t>
            </a:r>
            <a:r>
              <a:rPr lang="en-GB" dirty="0" smtClean="0"/>
              <a:t>2: </a:t>
            </a:r>
            <a:r>
              <a:rPr lang="en-GB" sz="1200" u="sng" dirty="0" smtClean="0"/>
              <a:t>Can I understand the negative impacts of bullying?</a:t>
            </a:r>
            <a:endParaRPr lang="en-GB" sz="1200" u="sng" dirty="0" smtClean="0"/>
          </a:p>
          <a:p>
            <a:endParaRPr lang="en-GB" dirty="0" smtClean="0"/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Understand the importance of sustaining good friendships and relationships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Discuss scenario’s on how to stop bullying</a:t>
            </a:r>
            <a:endParaRPr lang="en-GB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6171124" y="4570701"/>
            <a:ext cx="5628070" cy="12311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Link to curriculum intent statement:</a:t>
            </a:r>
          </a:p>
          <a:p>
            <a:r>
              <a:rPr lang="en-GB" sz="1400" b="1" dirty="0"/>
              <a:t>Strand 1 c </a:t>
            </a:r>
            <a:r>
              <a:rPr lang="en-GB" sz="1400" b="1" dirty="0" err="1"/>
              <a:t>i</a:t>
            </a:r>
            <a:r>
              <a:rPr lang="en-GB" sz="1400" b="1" dirty="0"/>
              <a:t>, ii</a:t>
            </a:r>
          </a:p>
          <a:p>
            <a:r>
              <a:rPr lang="en-GB" sz="1400" b="1" dirty="0"/>
              <a:t>Strand 2 a </a:t>
            </a:r>
            <a:r>
              <a:rPr lang="en-GB" sz="1400" b="1" dirty="0" err="1"/>
              <a:t>i</a:t>
            </a:r>
            <a:r>
              <a:rPr lang="en-GB" sz="1400" b="1" dirty="0"/>
              <a:t>, ii  and b </a:t>
            </a:r>
            <a:r>
              <a:rPr lang="en-GB" sz="1400" b="1" dirty="0" err="1"/>
              <a:t>i</a:t>
            </a:r>
            <a:r>
              <a:rPr lang="en-GB" sz="1400" b="1" dirty="0"/>
              <a:t>, ii, iii, iv</a:t>
            </a:r>
          </a:p>
          <a:p>
            <a:r>
              <a:rPr lang="en-GB" sz="1400" b="1" dirty="0"/>
              <a:t>Strand 3 a </a:t>
            </a:r>
            <a:r>
              <a:rPr lang="en-GB" sz="1400" b="1" dirty="0" err="1"/>
              <a:t>i</a:t>
            </a:r>
            <a:r>
              <a:rPr lang="en-GB" sz="1400" b="1" dirty="0"/>
              <a:t>, ii, iii</a:t>
            </a:r>
          </a:p>
          <a:p>
            <a:r>
              <a:rPr lang="en-GB" sz="1400" b="1" dirty="0"/>
              <a:t>Strand 4 a </a:t>
            </a:r>
            <a:r>
              <a:rPr lang="en-GB" sz="1400" b="1" dirty="0" err="1"/>
              <a:t>i</a:t>
            </a:r>
            <a:r>
              <a:rPr lang="en-GB" sz="1400" b="1" dirty="0"/>
              <a:t>, ii, </a:t>
            </a:r>
            <a:r>
              <a:rPr lang="en-GB" sz="1400" b="1" dirty="0" smtClean="0"/>
              <a:t>iii</a:t>
            </a:r>
            <a:endParaRPr lang="en-GB" sz="14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9506" y="141668"/>
            <a:ext cx="672088" cy="67208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129866" y="2509351"/>
            <a:ext cx="2665927" cy="16619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Lesson </a:t>
            </a:r>
            <a:r>
              <a:rPr lang="en-GB" dirty="0" smtClean="0"/>
              <a:t>3</a:t>
            </a:r>
            <a:r>
              <a:rPr lang="en-GB" sz="1200" dirty="0" smtClean="0"/>
              <a:t>: </a:t>
            </a:r>
            <a:r>
              <a:rPr lang="en-GB" sz="1200" u="sng" dirty="0" smtClean="0"/>
              <a:t>Can I identify ways to promote equality?</a:t>
            </a:r>
          </a:p>
          <a:p>
            <a:endParaRPr lang="en-GB" sz="1200" dirty="0" smtClean="0"/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Recognise positive attributes in others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Recognise personal strengths and goals and understand they may be different from others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9082705" y="2582720"/>
            <a:ext cx="2665927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Lesson </a:t>
            </a:r>
            <a:r>
              <a:rPr lang="en-GB" dirty="0" smtClean="0"/>
              <a:t>4: </a:t>
            </a:r>
            <a:r>
              <a:rPr lang="en-GB" sz="1200" u="sng" dirty="0" smtClean="0"/>
              <a:t>Can I explain each of the British Values?</a:t>
            </a:r>
            <a:endParaRPr lang="en-GB" dirty="0" smtClean="0"/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Explore religions and beliefs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Explain how these religions can live in cohesion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Create a set of values for our school </a:t>
            </a:r>
            <a:endParaRPr lang="en-GB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261391" y="4572387"/>
            <a:ext cx="2665927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Lesson </a:t>
            </a:r>
            <a:r>
              <a:rPr lang="en-GB" dirty="0" smtClean="0"/>
              <a:t>5: </a:t>
            </a:r>
            <a:r>
              <a:rPr lang="en-GB" sz="1200" u="sng" dirty="0" smtClean="0"/>
              <a:t>Can I describe strategies to promote diversity and inclusion?</a:t>
            </a:r>
          </a:p>
          <a:p>
            <a:endParaRPr lang="en-GB" sz="1200" u="sng" dirty="0" smtClean="0"/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Identify how we are different and unique</a:t>
            </a:r>
            <a:endParaRPr lang="en-GB" sz="1200" dirty="0"/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Explain definition of a diverse community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684218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584</Words>
  <Application>Microsoft Macintosh PowerPoint</Application>
  <PresentationFormat>Custom</PresentationFormat>
  <Paragraphs>70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Bethanie Westfield</cp:lastModifiedBy>
  <cp:revision>14</cp:revision>
  <dcterms:created xsi:type="dcterms:W3CDTF">2020-01-21T10:34:48Z</dcterms:created>
  <dcterms:modified xsi:type="dcterms:W3CDTF">2020-06-03T17:47:06Z</dcterms:modified>
</cp:coreProperties>
</file>